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Arimo" panose="020B0604020202020204" pitchFamily="34" charset="0"/>
      <p:regular r:id="rId8"/>
    </p:embeddedFont>
    <p:embeddedFont>
      <p:font typeface="Consolas" panose="020B0609020204030204" pitchFamily="49" charset="0"/>
      <p:regular r:id="rId9"/>
      <p:bold r:id="rId10"/>
      <p:italic r:id="rId11"/>
      <p:boldItalic r:id="rId12"/>
    </p:embeddedFont>
    <p:embeddedFont>
      <p:font typeface="Lora" pitchFamily="2" charset="77"/>
      <p:regular r:id="rId13"/>
      <p:bold r:id="rId14"/>
    </p:embeddedFont>
    <p:embeddedFont>
      <p:font typeface="Lora Bold" pitchFamily="2" charset="77"/>
      <p:regular r:id="rId15"/>
      <p:bold r:id="rId16"/>
    </p:embeddedFont>
    <p:embeddedFont>
      <p:font typeface="Source Sans Pro" panose="020B0503030403020204" pitchFamily="34" charset="0"/>
      <p:regular r:id="rId17"/>
      <p:bold r:id="rId18"/>
    </p:embeddedFont>
    <p:embeddedFont>
      <p:font typeface="Source Sans Pro Bold" panose="020B0703030403020204"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43" autoAdjust="0"/>
  </p:normalViewPr>
  <p:slideViewPr>
    <p:cSldViewPr>
      <p:cViewPr>
        <p:scale>
          <a:sx n="70" d="100"/>
          <a:sy n="70" d="100"/>
        </p:scale>
        <p:origin x="84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E4CF"/>
            </a:solidFill>
          </p:spPr>
          <p:txBody>
            <a:bodyPr/>
            <a:lstStyle/>
            <a:p>
              <a:endParaRPr lang="en-US"/>
            </a:p>
          </p:txBody>
        </p:sp>
      </p:grpSp>
      <p:grpSp>
        <p:nvGrpSpPr>
          <p:cNvPr id="4" name="Group 4"/>
          <p:cNvGrpSpPr/>
          <p:nvPr/>
        </p:nvGrpSpPr>
        <p:grpSpPr>
          <a:xfrm>
            <a:off x="0" y="800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EF5E7"/>
            </a:solidFill>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7905155" y="2651523"/>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txBody>
            <a:bodyPr/>
            <a:lstStyle/>
            <a:p>
              <a:endParaRPr lang="en-US"/>
            </a:p>
          </p:txBody>
        </p:sp>
        <p:sp>
          <p:nvSpPr>
            <p:cNvPr id="9" name="TextBox 9"/>
            <p:cNvSpPr txBox="1"/>
            <p:nvPr/>
          </p:nvSpPr>
          <p:spPr>
            <a:xfrm>
              <a:off x="0" y="-19050"/>
              <a:ext cx="12447588" cy="2365772"/>
            </a:xfrm>
            <a:prstGeom prst="rect">
              <a:avLst/>
            </a:prstGeom>
          </p:spPr>
          <p:txBody>
            <a:bodyPr lIns="0" tIns="0" rIns="0" bIns="0" rtlCol="0" anchor="t"/>
            <a:lstStyle/>
            <a:p>
              <a:pPr algn="l">
                <a:lnSpc>
                  <a:spcPts val="3750"/>
                </a:lnSpc>
              </a:pPr>
              <a:r>
                <a:rPr lang="en-US" sz="3000" b="1" dirty="0">
                  <a:solidFill>
                    <a:srgbClr val="38512F"/>
                  </a:solidFill>
                  <a:latin typeface="Lora Bold"/>
                  <a:ea typeface="Lora Bold"/>
                  <a:cs typeface="Lora Bold"/>
                  <a:sym typeface="Lora Bold"/>
                </a:rPr>
                <a:t>P2N STEM: Teaching science, technology, engineering, and math with a focus on Python,</a:t>
              </a:r>
            </a:p>
            <a:p>
              <a:pPr algn="l">
                <a:lnSpc>
                  <a:spcPts val="3750"/>
                </a:lnSpc>
              </a:pPr>
              <a:r>
                <a:rPr lang="en-US" sz="3000" b="1" dirty="0">
                  <a:solidFill>
                    <a:srgbClr val="38512F"/>
                  </a:solidFill>
                  <a:latin typeface="Lora Bold"/>
                  <a:ea typeface="Lora Bold"/>
                  <a:cs typeface="Lora Bold"/>
                  <a:sym typeface="Lora Bold"/>
                </a:rPr>
                <a:t>microphone, and robotics.</a:t>
              </a:r>
            </a:p>
          </p:txBody>
        </p:sp>
      </p:grpSp>
      <p:grpSp>
        <p:nvGrpSpPr>
          <p:cNvPr id="10" name="Group 10"/>
          <p:cNvGrpSpPr/>
          <p:nvPr/>
        </p:nvGrpSpPr>
        <p:grpSpPr>
          <a:xfrm>
            <a:off x="7905155" y="4860280"/>
            <a:ext cx="9335691" cy="1915120"/>
            <a:chOff x="0" y="0"/>
            <a:chExt cx="12447588" cy="2553493"/>
          </a:xfrm>
        </p:grpSpPr>
        <p:sp>
          <p:nvSpPr>
            <p:cNvPr id="11" name="Freeform 11"/>
            <p:cNvSpPr/>
            <p:nvPr/>
          </p:nvSpPr>
          <p:spPr>
            <a:xfrm>
              <a:off x="0" y="0"/>
              <a:ext cx="12447588" cy="2553493"/>
            </a:xfrm>
            <a:custGeom>
              <a:avLst/>
              <a:gdLst/>
              <a:ahLst/>
              <a:cxnLst/>
              <a:rect l="l" t="t" r="r" b="b"/>
              <a:pathLst>
                <a:path w="12447588" h="2553493">
                  <a:moveTo>
                    <a:pt x="0" y="0"/>
                  </a:moveTo>
                  <a:lnTo>
                    <a:pt x="12447588" y="0"/>
                  </a:lnTo>
                  <a:lnTo>
                    <a:pt x="12447588" y="2553493"/>
                  </a:lnTo>
                  <a:lnTo>
                    <a:pt x="0" y="2553493"/>
                  </a:lnTo>
                  <a:close/>
                </a:path>
              </a:pathLst>
            </a:custGeom>
            <a:solidFill>
              <a:srgbClr val="000000">
                <a:alpha val="0"/>
              </a:srgbClr>
            </a:solidFill>
          </p:spPr>
          <p:txBody>
            <a:bodyPr/>
            <a:lstStyle/>
            <a:p>
              <a:endParaRPr lang="en-US"/>
            </a:p>
          </p:txBody>
        </p:sp>
        <p:sp>
          <p:nvSpPr>
            <p:cNvPr id="12" name="TextBox 12"/>
            <p:cNvSpPr txBox="1"/>
            <p:nvPr/>
          </p:nvSpPr>
          <p:spPr>
            <a:xfrm>
              <a:off x="0" y="-95250"/>
              <a:ext cx="12447588" cy="2648743"/>
            </a:xfrm>
            <a:prstGeom prst="rect">
              <a:avLst/>
            </a:prstGeom>
          </p:spPr>
          <p:txBody>
            <a:bodyPr lIns="0" tIns="0" rIns="0" bIns="0" rtlCol="0" anchor="t"/>
            <a:lstStyle/>
            <a:p>
              <a:pPr algn="l">
                <a:lnSpc>
                  <a:spcPts val="3750"/>
                </a:lnSpc>
              </a:pPr>
              <a:r>
                <a:rPr lang="en-US" sz="2312" dirty="0">
                  <a:solidFill>
                    <a:srgbClr val="3A3630"/>
                  </a:solidFill>
                  <a:latin typeface="Source Sans Pro"/>
                  <a:ea typeface="Source Sans Pro"/>
                  <a:cs typeface="Source Sans Pro"/>
                  <a:sym typeface="Source Sans Pro"/>
                </a:rPr>
                <a:t> This July, we're hosting a STEM workshop on July 11, 18, &amp; 25, 9:30 AM - 3:00 PM. We'll explore robotics with Python and create impressive LED displays! We focus on equity, innovation, and sustainability in STEM education.</a:t>
              </a:r>
            </a:p>
          </p:txBody>
        </p:sp>
      </p:grpSp>
      <p:grpSp>
        <p:nvGrpSpPr>
          <p:cNvPr id="13" name="Group 13"/>
          <p:cNvGrpSpPr/>
          <p:nvPr/>
        </p:nvGrpSpPr>
        <p:grpSpPr>
          <a:xfrm>
            <a:off x="7900392" y="7129462"/>
            <a:ext cx="488156" cy="488156"/>
            <a:chOff x="0" y="0"/>
            <a:chExt cx="650875" cy="650875"/>
          </a:xfrm>
        </p:grpSpPr>
        <p:sp>
          <p:nvSpPr>
            <p:cNvPr id="14" name="Freeform 14"/>
            <p:cNvSpPr/>
            <p:nvPr/>
          </p:nvSpPr>
          <p:spPr>
            <a:xfrm>
              <a:off x="0" y="0"/>
              <a:ext cx="650875" cy="650875"/>
            </a:xfrm>
            <a:custGeom>
              <a:avLst/>
              <a:gdLst/>
              <a:ahLst/>
              <a:cxnLst/>
              <a:rect l="l" t="t" r="r" b="b"/>
              <a:pathLst>
                <a:path w="650875" h="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txBody>
            <a:bodyPr/>
            <a:lstStyle/>
            <a:p>
              <a:endParaRPr lang="en-US"/>
            </a:p>
          </p:txBody>
        </p:sp>
      </p:grpSp>
      <p:grpSp>
        <p:nvGrpSpPr>
          <p:cNvPr id="16" name="Group 16"/>
          <p:cNvGrpSpPr/>
          <p:nvPr/>
        </p:nvGrpSpPr>
        <p:grpSpPr>
          <a:xfrm>
            <a:off x="8533359" y="7111901"/>
            <a:ext cx="3035796" cy="567325"/>
            <a:chOff x="0" y="0"/>
            <a:chExt cx="4047728" cy="756433"/>
          </a:xfrm>
        </p:grpSpPr>
        <p:sp>
          <p:nvSpPr>
            <p:cNvPr id="17" name="Freeform 17"/>
            <p:cNvSpPr/>
            <p:nvPr/>
          </p:nvSpPr>
          <p:spPr>
            <a:xfrm>
              <a:off x="0" y="0"/>
              <a:ext cx="4047729" cy="756433"/>
            </a:xfrm>
            <a:custGeom>
              <a:avLst/>
              <a:gdLst/>
              <a:ahLst/>
              <a:cxnLst/>
              <a:rect l="l" t="t" r="r" b="b"/>
              <a:pathLst>
                <a:path w="4047729" h="756433">
                  <a:moveTo>
                    <a:pt x="0" y="0"/>
                  </a:moveTo>
                  <a:lnTo>
                    <a:pt x="4047729" y="0"/>
                  </a:lnTo>
                  <a:lnTo>
                    <a:pt x="4047729" y="756433"/>
                  </a:lnTo>
                  <a:lnTo>
                    <a:pt x="0" y="756433"/>
                  </a:lnTo>
                  <a:close/>
                </a:path>
              </a:pathLst>
            </a:custGeom>
            <a:solidFill>
              <a:srgbClr val="000000">
                <a:alpha val="0"/>
              </a:srgbClr>
            </a:solidFill>
          </p:spPr>
          <p:txBody>
            <a:bodyPr/>
            <a:lstStyle/>
            <a:p>
              <a:endParaRPr lang="en-US"/>
            </a:p>
          </p:txBody>
        </p:sp>
        <p:sp>
          <p:nvSpPr>
            <p:cNvPr id="18" name="TextBox 18"/>
            <p:cNvSpPr txBox="1"/>
            <p:nvPr/>
          </p:nvSpPr>
          <p:spPr>
            <a:xfrm>
              <a:off x="0" y="-47625"/>
              <a:ext cx="4047728" cy="804058"/>
            </a:xfrm>
            <a:prstGeom prst="rect">
              <a:avLst/>
            </a:prstGeom>
          </p:spPr>
          <p:txBody>
            <a:bodyPr lIns="0" tIns="0" rIns="0" bIns="0" rtlCol="0" anchor="t"/>
            <a:lstStyle/>
            <a:p>
              <a:pPr algn="l">
                <a:lnSpc>
                  <a:spcPts val="4059"/>
                </a:lnSpc>
              </a:pPr>
              <a:endParaRPr lang="en-US" sz="2937" b="1" dirty="0">
                <a:solidFill>
                  <a:srgbClr val="3A3630"/>
                </a:solidFill>
                <a:latin typeface="Source Sans Pro Bold"/>
                <a:ea typeface="Source Sans Pro Bold"/>
                <a:cs typeface="Source Sans Pro Bold"/>
                <a:sym typeface="Source Sans Pro Bold"/>
              </a:endParaRPr>
            </a:p>
          </p:txBody>
        </p:sp>
      </p:grpSp>
      <p:pic>
        <p:nvPicPr>
          <p:cNvPr id="1026" name="Picture 2" descr="Prepare2Nspire Logo">
            <a:extLst>
              <a:ext uri="{FF2B5EF4-FFF2-40B4-BE49-F238E27FC236}">
                <a16:creationId xmlns:a16="http://schemas.microsoft.com/office/drawing/2014/main" id="{B60AACD3-82C8-A298-23FC-6EB12EC386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0" y="8343900"/>
            <a:ext cx="2540000" cy="176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E4CF"/>
            </a:solidFill>
          </p:spPr>
          <p:txBody>
            <a:bodyPr/>
            <a:lstStyle/>
            <a:p>
              <a:endParaRPr lang="en-US"/>
            </a:p>
          </p:txBody>
        </p:sp>
      </p:grpSp>
      <p:grpSp>
        <p:nvGrpSpPr>
          <p:cNvPr id="4" name="Group 4"/>
          <p:cNvGrpSpPr/>
          <p:nvPr/>
        </p:nvGrpSpPr>
        <p:grpSpPr>
          <a:xfrm>
            <a:off x="0" y="800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EF5E7"/>
            </a:solidFill>
          </p:spPr>
          <p:txBody>
            <a:bodyPr/>
            <a:lstStyle/>
            <a:p>
              <a:endParaRPr lang="en-US"/>
            </a:p>
          </p:txBody>
        </p:sp>
      </p:grpSp>
      <p:grpSp>
        <p:nvGrpSpPr>
          <p:cNvPr id="6" name="Group 6"/>
          <p:cNvGrpSpPr/>
          <p:nvPr/>
        </p:nvGrpSpPr>
        <p:grpSpPr>
          <a:xfrm>
            <a:off x="789831" y="620614"/>
            <a:ext cx="7205514" cy="663774"/>
            <a:chOff x="0" y="0"/>
            <a:chExt cx="9607352" cy="885032"/>
          </a:xfrm>
        </p:grpSpPr>
        <p:sp>
          <p:nvSpPr>
            <p:cNvPr id="7" name="Freeform 7"/>
            <p:cNvSpPr/>
            <p:nvPr/>
          </p:nvSpPr>
          <p:spPr>
            <a:xfrm>
              <a:off x="0" y="0"/>
              <a:ext cx="9607352" cy="885032"/>
            </a:xfrm>
            <a:custGeom>
              <a:avLst/>
              <a:gdLst/>
              <a:ahLst/>
              <a:cxnLst/>
              <a:rect l="l" t="t" r="r" b="b"/>
              <a:pathLst>
                <a:path w="9607352" h="885032">
                  <a:moveTo>
                    <a:pt x="0" y="0"/>
                  </a:moveTo>
                  <a:lnTo>
                    <a:pt x="9607352" y="0"/>
                  </a:lnTo>
                  <a:lnTo>
                    <a:pt x="9607352" y="885032"/>
                  </a:lnTo>
                  <a:lnTo>
                    <a:pt x="0" y="885032"/>
                  </a:lnTo>
                  <a:close/>
                </a:path>
              </a:pathLst>
            </a:custGeom>
            <a:solidFill>
              <a:srgbClr val="000000">
                <a:alpha val="0"/>
              </a:srgbClr>
            </a:solidFill>
          </p:spPr>
          <p:txBody>
            <a:bodyPr/>
            <a:lstStyle/>
            <a:p>
              <a:endParaRPr lang="en-US"/>
            </a:p>
          </p:txBody>
        </p:sp>
        <p:sp>
          <p:nvSpPr>
            <p:cNvPr id="8" name="TextBox 8"/>
            <p:cNvSpPr txBox="1"/>
            <p:nvPr/>
          </p:nvSpPr>
          <p:spPr>
            <a:xfrm>
              <a:off x="0" y="-19050"/>
              <a:ext cx="9607352" cy="904082"/>
            </a:xfrm>
            <a:prstGeom prst="rect">
              <a:avLst/>
            </a:prstGeom>
          </p:spPr>
          <p:txBody>
            <a:bodyPr lIns="0" tIns="0" rIns="0" bIns="0" rtlCol="0" anchor="t"/>
            <a:lstStyle/>
            <a:p>
              <a:pPr algn="l">
                <a:lnSpc>
                  <a:spcPts val="5187"/>
                </a:lnSpc>
              </a:pPr>
              <a:r>
                <a:rPr lang="en-US" sz="4124" dirty="0">
                  <a:solidFill>
                    <a:srgbClr val="38512F"/>
                  </a:solidFill>
                  <a:latin typeface="Lora"/>
                  <a:ea typeface="Lora"/>
                  <a:cs typeface="Lora"/>
                  <a:sym typeface="Lora"/>
                </a:rPr>
                <a:t>Build Your Own STEM Robot!</a:t>
              </a:r>
            </a:p>
          </p:txBody>
        </p:sp>
      </p:grpSp>
      <p:grpSp>
        <p:nvGrpSpPr>
          <p:cNvPr id="9" name="Group 9"/>
          <p:cNvGrpSpPr/>
          <p:nvPr/>
        </p:nvGrpSpPr>
        <p:grpSpPr>
          <a:xfrm>
            <a:off x="9428858" y="2996225"/>
            <a:ext cx="4503500" cy="614020"/>
            <a:chOff x="0" y="0"/>
            <a:chExt cx="6004667" cy="818693"/>
          </a:xfrm>
        </p:grpSpPr>
        <p:sp>
          <p:nvSpPr>
            <p:cNvPr id="10" name="Freeform 10"/>
            <p:cNvSpPr/>
            <p:nvPr/>
          </p:nvSpPr>
          <p:spPr>
            <a:xfrm>
              <a:off x="0" y="0"/>
              <a:ext cx="6004666" cy="818693"/>
            </a:xfrm>
            <a:custGeom>
              <a:avLst/>
              <a:gdLst/>
              <a:ahLst/>
              <a:cxnLst/>
              <a:rect l="l" t="t" r="r" b="b"/>
              <a:pathLst>
                <a:path w="6004666" h="818693">
                  <a:moveTo>
                    <a:pt x="0" y="0"/>
                  </a:moveTo>
                  <a:lnTo>
                    <a:pt x="6004666" y="0"/>
                  </a:lnTo>
                  <a:lnTo>
                    <a:pt x="6004666" y="818693"/>
                  </a:lnTo>
                  <a:lnTo>
                    <a:pt x="0" y="818693"/>
                  </a:lnTo>
                  <a:close/>
                </a:path>
              </a:pathLst>
            </a:custGeom>
            <a:solidFill>
              <a:srgbClr val="000000">
                <a:alpha val="0"/>
              </a:srgbClr>
            </a:solidFill>
          </p:spPr>
          <p:txBody>
            <a:bodyPr/>
            <a:lstStyle/>
            <a:p>
              <a:endParaRPr lang="en-US"/>
            </a:p>
          </p:txBody>
        </p:sp>
        <p:sp>
          <p:nvSpPr>
            <p:cNvPr id="11" name="TextBox 11"/>
            <p:cNvSpPr txBox="1"/>
            <p:nvPr/>
          </p:nvSpPr>
          <p:spPr>
            <a:xfrm>
              <a:off x="0" y="-19050"/>
              <a:ext cx="6004667" cy="837743"/>
            </a:xfrm>
            <a:prstGeom prst="rect">
              <a:avLst/>
            </a:prstGeom>
          </p:spPr>
          <p:txBody>
            <a:bodyPr lIns="0" tIns="0" rIns="0" bIns="0" rtlCol="0" anchor="t"/>
            <a:lstStyle/>
            <a:p>
              <a:pPr algn="l">
                <a:lnSpc>
                  <a:spcPts val="3556"/>
                </a:lnSpc>
              </a:pPr>
              <a:r>
                <a:rPr lang="en-US" sz="2862">
                  <a:solidFill>
                    <a:srgbClr val="38512F"/>
                  </a:solidFill>
                  <a:latin typeface="Lora"/>
                  <a:ea typeface="Lora"/>
                  <a:cs typeface="Lora"/>
                  <a:sym typeface="Lora"/>
                </a:rPr>
                <a:t>Robot Kit Components</a:t>
              </a:r>
            </a:p>
          </p:txBody>
        </p:sp>
      </p:grpSp>
      <p:grpSp>
        <p:nvGrpSpPr>
          <p:cNvPr id="12" name="Group 12"/>
          <p:cNvGrpSpPr/>
          <p:nvPr/>
        </p:nvGrpSpPr>
        <p:grpSpPr>
          <a:xfrm>
            <a:off x="9445897" y="3533733"/>
            <a:ext cx="8078838" cy="1729898"/>
            <a:chOff x="0" y="0"/>
            <a:chExt cx="10771783" cy="2306531"/>
          </a:xfrm>
        </p:grpSpPr>
        <p:sp>
          <p:nvSpPr>
            <p:cNvPr id="13" name="Freeform 13"/>
            <p:cNvSpPr/>
            <p:nvPr/>
          </p:nvSpPr>
          <p:spPr>
            <a:xfrm>
              <a:off x="0" y="0"/>
              <a:ext cx="10771784" cy="2306531"/>
            </a:xfrm>
            <a:custGeom>
              <a:avLst/>
              <a:gdLst/>
              <a:ahLst/>
              <a:cxnLst/>
              <a:rect l="l" t="t" r="r" b="b"/>
              <a:pathLst>
                <a:path w="10771784" h="2306531">
                  <a:moveTo>
                    <a:pt x="0" y="0"/>
                  </a:moveTo>
                  <a:lnTo>
                    <a:pt x="10771784" y="0"/>
                  </a:lnTo>
                  <a:lnTo>
                    <a:pt x="10771784" y="2306531"/>
                  </a:lnTo>
                  <a:lnTo>
                    <a:pt x="0" y="2306531"/>
                  </a:lnTo>
                  <a:close/>
                </a:path>
              </a:pathLst>
            </a:custGeom>
            <a:solidFill>
              <a:srgbClr val="000000">
                <a:alpha val="0"/>
              </a:srgbClr>
            </a:solidFill>
          </p:spPr>
          <p:txBody>
            <a:bodyPr/>
            <a:lstStyle/>
            <a:p>
              <a:endParaRPr lang="en-US"/>
            </a:p>
          </p:txBody>
        </p:sp>
        <p:sp>
          <p:nvSpPr>
            <p:cNvPr id="14" name="TextBox 14"/>
            <p:cNvSpPr txBox="1"/>
            <p:nvPr/>
          </p:nvSpPr>
          <p:spPr>
            <a:xfrm>
              <a:off x="0" y="-85725"/>
              <a:ext cx="10771783" cy="2392256"/>
            </a:xfrm>
            <a:prstGeom prst="rect">
              <a:avLst/>
            </a:prstGeom>
          </p:spPr>
          <p:txBody>
            <a:bodyPr lIns="0" tIns="0" rIns="0" bIns="0" rtlCol="0" anchor="t"/>
            <a:lstStyle/>
            <a:p>
              <a:pPr algn="l">
                <a:lnSpc>
                  <a:spcPts val="3455"/>
                </a:lnSpc>
              </a:pPr>
              <a:r>
                <a:rPr lang="en-US" sz="2149" dirty="0">
                  <a:solidFill>
                    <a:srgbClr val="3A3630"/>
                  </a:solidFill>
                  <a:latin typeface="Source Sans Pro"/>
                  <a:ea typeface="Source Sans Pro"/>
                  <a:cs typeface="Source Sans Pro"/>
                  <a:sym typeface="Source Sans Pro"/>
                </a:rPr>
                <a:t>Dive into robotics with these parts! </a:t>
              </a:r>
              <a:r>
                <a:rPr lang="en-US" sz="2149" b="1" dirty="0">
                  <a:solidFill>
                    <a:srgbClr val="3A3630"/>
                  </a:solidFill>
                  <a:latin typeface="Source Sans Pro Bold"/>
                  <a:ea typeface="Source Sans Pro Bold"/>
                  <a:cs typeface="Source Sans Pro Bold"/>
                  <a:sym typeface="Source Sans Pro Bold"/>
                </a:rPr>
                <a:t>Smart Car Chassis</a:t>
              </a:r>
              <a:r>
                <a:rPr lang="en-US" sz="2149" dirty="0">
                  <a:solidFill>
                    <a:srgbClr val="3A3630"/>
                  </a:solidFill>
                  <a:latin typeface="Source Sans Pro"/>
                  <a:ea typeface="Source Sans Pro"/>
                  <a:cs typeface="Source Sans Pro"/>
                  <a:sym typeface="Source Sans Pro"/>
                </a:rPr>
                <a:t> ($4) for movement. </a:t>
              </a:r>
              <a:r>
                <a:rPr lang="en-US" sz="2149" b="1" dirty="0">
                  <a:solidFill>
                    <a:srgbClr val="3A3630"/>
                  </a:solidFill>
                  <a:latin typeface="Source Sans Pro Bold"/>
                  <a:ea typeface="Source Sans Pro Bold"/>
                  <a:cs typeface="Source Sans Pro Bold"/>
                  <a:sym typeface="Source Sans Pro Bold"/>
                </a:rPr>
                <a:t>Raspberry Pi Pico</a:t>
              </a:r>
              <a:r>
                <a:rPr lang="en-US" sz="2149" dirty="0">
                  <a:solidFill>
                    <a:srgbClr val="3A3630"/>
                  </a:solidFill>
                  <a:latin typeface="Source Sans Pro"/>
                  <a:ea typeface="Source Sans Pro"/>
                  <a:cs typeface="Source Sans Pro"/>
                  <a:sym typeface="Source Sans Pro"/>
                </a:rPr>
                <a:t> ($4) for the brain. </a:t>
              </a:r>
              <a:r>
                <a:rPr lang="en-US" sz="2149" b="1" dirty="0">
                  <a:solidFill>
                    <a:srgbClr val="3A3630"/>
                  </a:solidFill>
                  <a:latin typeface="Source Sans Pro Bold"/>
                  <a:ea typeface="Source Sans Pro Bold"/>
                  <a:cs typeface="Source Sans Pro Bold"/>
                  <a:sym typeface="Source Sans Pro Bold"/>
                </a:rPr>
                <a:t>Breadboard</a:t>
              </a:r>
              <a:r>
                <a:rPr lang="en-US" sz="2149" dirty="0">
                  <a:solidFill>
                    <a:srgbClr val="3A3630"/>
                  </a:solidFill>
                  <a:latin typeface="Source Sans Pro"/>
                  <a:ea typeface="Source Sans Pro"/>
                  <a:cs typeface="Source Sans Pro"/>
                  <a:sym typeface="Source Sans Pro"/>
                </a:rPr>
                <a:t> ($2) for easy wiring. </a:t>
              </a:r>
              <a:r>
                <a:rPr lang="en-US" sz="2149" b="1" dirty="0">
                  <a:solidFill>
                    <a:srgbClr val="3A3630"/>
                  </a:solidFill>
                  <a:latin typeface="Source Sans Pro Bold"/>
                  <a:ea typeface="Source Sans Pro Bold"/>
                  <a:cs typeface="Source Sans Pro Bold"/>
                  <a:sym typeface="Source Sans Pro Bold"/>
                </a:rPr>
                <a:t>Distance Sensor</a:t>
              </a:r>
              <a:r>
                <a:rPr lang="en-US" sz="2149" dirty="0">
                  <a:solidFill>
                    <a:srgbClr val="3A3630"/>
                  </a:solidFill>
                  <a:latin typeface="Source Sans Pro"/>
                  <a:ea typeface="Source Sans Pro"/>
                  <a:cs typeface="Source Sans Pro"/>
                  <a:sym typeface="Source Sans Pro"/>
                </a:rPr>
                <a:t> ($4) to detect objects. </a:t>
              </a:r>
              <a:r>
                <a:rPr lang="en-US" sz="2149" b="1" dirty="0">
                  <a:solidFill>
                    <a:srgbClr val="3A3630"/>
                  </a:solidFill>
                  <a:latin typeface="Source Sans Pro Bold"/>
                  <a:ea typeface="Source Sans Pro Bold"/>
                  <a:cs typeface="Source Sans Pro Bold"/>
                  <a:sym typeface="Source Sans Pro Bold"/>
                </a:rPr>
                <a:t>Motor Driver</a:t>
              </a:r>
              <a:r>
                <a:rPr lang="en-US" sz="2149" dirty="0">
                  <a:solidFill>
                    <a:srgbClr val="3A3630"/>
                  </a:solidFill>
                  <a:latin typeface="Source Sans Pro"/>
                  <a:ea typeface="Source Sans Pro"/>
                  <a:cs typeface="Source Sans Pro"/>
                  <a:sym typeface="Source Sans Pro"/>
                </a:rPr>
                <a:t> ($2) to control motors and </a:t>
              </a:r>
              <a:r>
                <a:rPr lang="en-US" sz="2149" b="1" dirty="0">
                  <a:solidFill>
                    <a:srgbClr val="3A3630"/>
                  </a:solidFill>
                  <a:latin typeface="Source Sans Pro"/>
                  <a:ea typeface="Source Sans Pro"/>
                  <a:cs typeface="Source Sans Pro"/>
                  <a:sym typeface="Source Sans Pro"/>
                </a:rPr>
                <a:t>OLED Displays </a:t>
              </a:r>
              <a:r>
                <a:rPr lang="en-US" sz="2149" dirty="0">
                  <a:solidFill>
                    <a:srgbClr val="3A3630"/>
                  </a:solidFill>
                  <a:latin typeface="Source Sans Pro"/>
                  <a:ea typeface="Source Sans Pro"/>
                  <a:cs typeface="Source Sans Pro"/>
                  <a:sym typeface="Source Sans Pro"/>
                </a:rPr>
                <a:t>($18).</a:t>
              </a:r>
            </a:p>
          </p:txBody>
        </p:sp>
      </p:grpSp>
      <p:grpSp>
        <p:nvGrpSpPr>
          <p:cNvPr id="15" name="Group 15"/>
          <p:cNvGrpSpPr/>
          <p:nvPr/>
        </p:nvGrpSpPr>
        <p:grpSpPr>
          <a:xfrm>
            <a:off x="9428856" y="5671900"/>
            <a:ext cx="3982344" cy="628308"/>
            <a:chOff x="-1" y="-19051"/>
            <a:chExt cx="4395390" cy="837744"/>
          </a:xfrm>
        </p:grpSpPr>
        <p:sp>
          <p:nvSpPr>
            <p:cNvPr id="16" name="Freeform 16"/>
            <p:cNvSpPr/>
            <p:nvPr/>
          </p:nvSpPr>
          <p:spPr>
            <a:xfrm>
              <a:off x="0" y="0"/>
              <a:ext cx="3540125" cy="818693"/>
            </a:xfrm>
            <a:custGeom>
              <a:avLst/>
              <a:gdLst/>
              <a:ahLst/>
              <a:cxnLst/>
              <a:rect l="l" t="t" r="r" b="b"/>
              <a:pathLst>
                <a:path w="3540125" h="818693">
                  <a:moveTo>
                    <a:pt x="0" y="0"/>
                  </a:moveTo>
                  <a:lnTo>
                    <a:pt x="3540125" y="0"/>
                  </a:lnTo>
                  <a:lnTo>
                    <a:pt x="3540125" y="818693"/>
                  </a:lnTo>
                  <a:lnTo>
                    <a:pt x="0" y="818693"/>
                  </a:lnTo>
                  <a:close/>
                </a:path>
              </a:pathLst>
            </a:custGeom>
            <a:solidFill>
              <a:srgbClr val="000000">
                <a:alpha val="0"/>
              </a:srgbClr>
            </a:solidFill>
          </p:spPr>
          <p:txBody>
            <a:bodyPr/>
            <a:lstStyle/>
            <a:p>
              <a:endParaRPr lang="en-US" dirty="0"/>
            </a:p>
          </p:txBody>
        </p:sp>
        <p:sp>
          <p:nvSpPr>
            <p:cNvPr id="17" name="TextBox 17"/>
            <p:cNvSpPr txBox="1"/>
            <p:nvPr/>
          </p:nvSpPr>
          <p:spPr>
            <a:xfrm>
              <a:off x="-1" y="-19051"/>
              <a:ext cx="4395390" cy="837744"/>
            </a:xfrm>
            <a:prstGeom prst="rect">
              <a:avLst/>
            </a:prstGeom>
          </p:spPr>
          <p:txBody>
            <a:bodyPr lIns="0" tIns="0" rIns="0" bIns="0" rtlCol="0" anchor="t"/>
            <a:lstStyle/>
            <a:p>
              <a:pPr algn="l">
                <a:lnSpc>
                  <a:spcPts val="3556"/>
                </a:lnSpc>
              </a:pPr>
              <a:r>
                <a:rPr lang="en-US" sz="2862" b="1" dirty="0">
                  <a:solidFill>
                    <a:srgbClr val="38512F"/>
                  </a:solidFill>
                  <a:latin typeface="Lora Bold"/>
                  <a:ea typeface="Lora Bold"/>
                  <a:cs typeface="Lora Bold"/>
                  <a:sym typeface="Lora Bold"/>
                </a:rPr>
                <a:t>Total Cost Per Student</a:t>
              </a:r>
            </a:p>
          </p:txBody>
        </p:sp>
      </p:grpSp>
      <p:grpSp>
        <p:nvGrpSpPr>
          <p:cNvPr id="18" name="Group 18"/>
          <p:cNvGrpSpPr/>
          <p:nvPr/>
        </p:nvGrpSpPr>
        <p:grpSpPr>
          <a:xfrm>
            <a:off x="9445897" y="6394965"/>
            <a:ext cx="8095877" cy="853598"/>
            <a:chOff x="0" y="0"/>
            <a:chExt cx="10771783" cy="1135735"/>
          </a:xfrm>
        </p:grpSpPr>
        <p:sp>
          <p:nvSpPr>
            <p:cNvPr id="19" name="Freeform 19"/>
            <p:cNvSpPr/>
            <p:nvPr/>
          </p:nvSpPr>
          <p:spPr>
            <a:xfrm>
              <a:off x="0" y="0"/>
              <a:ext cx="10771784" cy="1135735"/>
            </a:xfrm>
            <a:custGeom>
              <a:avLst/>
              <a:gdLst/>
              <a:ahLst/>
              <a:cxnLst/>
              <a:rect l="l" t="t" r="r" b="b"/>
              <a:pathLst>
                <a:path w="10771784" h="1135735">
                  <a:moveTo>
                    <a:pt x="0" y="0"/>
                  </a:moveTo>
                  <a:lnTo>
                    <a:pt x="10771784" y="0"/>
                  </a:lnTo>
                  <a:lnTo>
                    <a:pt x="10771784" y="1135735"/>
                  </a:lnTo>
                  <a:lnTo>
                    <a:pt x="0" y="1135735"/>
                  </a:lnTo>
                  <a:close/>
                </a:path>
              </a:pathLst>
            </a:custGeom>
            <a:solidFill>
              <a:srgbClr val="000000">
                <a:alpha val="0"/>
              </a:srgbClr>
            </a:solidFill>
          </p:spPr>
          <p:txBody>
            <a:bodyPr/>
            <a:lstStyle/>
            <a:p>
              <a:endParaRPr lang="en-US"/>
            </a:p>
          </p:txBody>
        </p:sp>
        <p:sp>
          <p:nvSpPr>
            <p:cNvPr id="20" name="TextBox 20"/>
            <p:cNvSpPr txBox="1"/>
            <p:nvPr/>
          </p:nvSpPr>
          <p:spPr>
            <a:xfrm>
              <a:off x="0" y="-85725"/>
              <a:ext cx="10771783" cy="1221460"/>
            </a:xfrm>
            <a:prstGeom prst="rect">
              <a:avLst/>
            </a:prstGeom>
          </p:spPr>
          <p:txBody>
            <a:bodyPr lIns="0" tIns="0" rIns="0" bIns="0" rtlCol="0" anchor="t"/>
            <a:lstStyle/>
            <a:p>
              <a:pPr algn="l">
                <a:lnSpc>
                  <a:spcPts val="3455"/>
                </a:lnSpc>
              </a:pPr>
              <a:r>
                <a:rPr lang="en-US" sz="2149" dirty="0">
                  <a:solidFill>
                    <a:srgbClr val="3A3630"/>
                  </a:solidFill>
                  <a:latin typeface="Source Sans Pro"/>
                  <a:ea typeface="Source Sans Pro"/>
                  <a:cs typeface="Source Sans Pro"/>
                  <a:sym typeface="Source Sans Pro"/>
                </a:rPr>
                <a:t>All these cool parts cost only </a:t>
              </a:r>
              <a:r>
                <a:rPr lang="en-US" sz="2149" b="1" dirty="0">
                  <a:solidFill>
                    <a:srgbClr val="3A3630"/>
                  </a:solidFill>
                  <a:latin typeface="Source Sans Pro"/>
                  <a:ea typeface="Source Sans Pro"/>
                  <a:cs typeface="Source Sans Pro"/>
                  <a:sym typeface="Source Sans Pro"/>
                </a:rPr>
                <a:t>$23 Per Student</a:t>
              </a:r>
              <a:r>
                <a:rPr lang="en-US" sz="2149" dirty="0">
                  <a:solidFill>
                    <a:srgbClr val="3A3630"/>
                  </a:solidFill>
                  <a:latin typeface="Source Sans Pro"/>
                  <a:ea typeface="Source Sans Pro"/>
                  <a:cs typeface="Source Sans Pro"/>
                  <a:sym typeface="Source Sans Pro"/>
                </a:rPr>
                <a:t>! Build your robot and learn about STEM.</a:t>
              </a:r>
            </a:p>
          </p:txBody>
        </p:sp>
      </p:grpSp>
      <p:grpSp>
        <p:nvGrpSpPr>
          <p:cNvPr id="21" name="Group 21"/>
          <p:cNvGrpSpPr/>
          <p:nvPr/>
        </p:nvGrpSpPr>
        <p:grpSpPr>
          <a:xfrm>
            <a:off x="785069" y="9767144"/>
            <a:ext cx="370582" cy="370583"/>
            <a:chOff x="0" y="0"/>
            <a:chExt cx="494110" cy="494110"/>
          </a:xfrm>
        </p:grpSpPr>
        <p:sp>
          <p:nvSpPr>
            <p:cNvPr id="22" name="Freeform 22"/>
            <p:cNvSpPr/>
            <p:nvPr/>
          </p:nvSpPr>
          <p:spPr>
            <a:xfrm>
              <a:off x="0" y="0"/>
              <a:ext cx="494157" cy="494157"/>
            </a:xfrm>
            <a:custGeom>
              <a:avLst/>
              <a:gdLst/>
              <a:ahLst/>
              <a:cxnLst/>
              <a:rect l="l" t="t" r="r" b="b"/>
              <a:pathLst>
                <a:path w="494157" h="494157">
                  <a:moveTo>
                    <a:pt x="0" y="247015"/>
                  </a:moveTo>
                  <a:cubicBezTo>
                    <a:pt x="0" y="110617"/>
                    <a:pt x="110617" y="0"/>
                    <a:pt x="247015" y="0"/>
                  </a:cubicBezTo>
                  <a:cubicBezTo>
                    <a:pt x="248158" y="0"/>
                    <a:pt x="249428" y="381"/>
                    <a:pt x="250317" y="1016"/>
                  </a:cubicBezTo>
                  <a:lnTo>
                    <a:pt x="247015" y="6350"/>
                  </a:lnTo>
                  <a:lnTo>
                    <a:pt x="247015" y="0"/>
                  </a:lnTo>
                  <a:lnTo>
                    <a:pt x="247015" y="6350"/>
                  </a:lnTo>
                  <a:lnTo>
                    <a:pt x="247015" y="0"/>
                  </a:lnTo>
                  <a:cubicBezTo>
                    <a:pt x="383540" y="0"/>
                    <a:pt x="494157" y="110617"/>
                    <a:pt x="494157" y="247015"/>
                  </a:cubicBezTo>
                  <a:cubicBezTo>
                    <a:pt x="494157" y="249428"/>
                    <a:pt x="492760" y="251587"/>
                    <a:pt x="490601" y="252730"/>
                  </a:cubicBezTo>
                  <a:lnTo>
                    <a:pt x="487807" y="247015"/>
                  </a:lnTo>
                  <a:lnTo>
                    <a:pt x="494157" y="247015"/>
                  </a:lnTo>
                  <a:cubicBezTo>
                    <a:pt x="494157" y="383413"/>
                    <a:pt x="383540" y="494030"/>
                    <a:pt x="247142" y="494030"/>
                  </a:cubicBezTo>
                  <a:lnTo>
                    <a:pt x="247142" y="487680"/>
                  </a:lnTo>
                  <a:lnTo>
                    <a:pt x="247142" y="494030"/>
                  </a:lnTo>
                  <a:lnTo>
                    <a:pt x="247142" y="487680"/>
                  </a:lnTo>
                  <a:lnTo>
                    <a:pt x="247142" y="494030"/>
                  </a:lnTo>
                  <a:cubicBezTo>
                    <a:pt x="110617" y="494157"/>
                    <a:pt x="0" y="383540"/>
                    <a:pt x="0" y="247015"/>
                  </a:cubicBezTo>
                  <a:cubicBezTo>
                    <a:pt x="0" y="245872"/>
                    <a:pt x="381" y="244602"/>
                    <a:pt x="1016" y="243713"/>
                  </a:cubicBezTo>
                  <a:lnTo>
                    <a:pt x="6350" y="247015"/>
                  </a:lnTo>
                  <a:lnTo>
                    <a:pt x="0" y="247015"/>
                  </a:lnTo>
                  <a:moveTo>
                    <a:pt x="12700" y="247015"/>
                  </a:moveTo>
                  <a:cubicBezTo>
                    <a:pt x="12700" y="248158"/>
                    <a:pt x="12319" y="249428"/>
                    <a:pt x="11684" y="250317"/>
                  </a:cubicBezTo>
                  <a:lnTo>
                    <a:pt x="6350" y="247015"/>
                  </a:lnTo>
                  <a:lnTo>
                    <a:pt x="12700" y="247015"/>
                  </a:lnTo>
                  <a:cubicBezTo>
                    <a:pt x="12700" y="376428"/>
                    <a:pt x="117602" y="481457"/>
                    <a:pt x="247015" y="481457"/>
                  </a:cubicBezTo>
                  <a:cubicBezTo>
                    <a:pt x="376428" y="481457"/>
                    <a:pt x="481330" y="376555"/>
                    <a:pt x="481330" y="247142"/>
                  </a:cubicBezTo>
                  <a:cubicBezTo>
                    <a:pt x="481330" y="244729"/>
                    <a:pt x="482727" y="242570"/>
                    <a:pt x="484886" y="241427"/>
                  </a:cubicBezTo>
                  <a:lnTo>
                    <a:pt x="487680" y="247142"/>
                  </a:lnTo>
                  <a:lnTo>
                    <a:pt x="481330" y="247142"/>
                  </a:lnTo>
                  <a:cubicBezTo>
                    <a:pt x="481457" y="117602"/>
                    <a:pt x="376428" y="12700"/>
                    <a:pt x="247015" y="12700"/>
                  </a:cubicBezTo>
                  <a:cubicBezTo>
                    <a:pt x="245872" y="12700"/>
                    <a:pt x="244602" y="12319"/>
                    <a:pt x="243713" y="11684"/>
                  </a:cubicBezTo>
                  <a:lnTo>
                    <a:pt x="247015" y="6350"/>
                  </a:lnTo>
                  <a:lnTo>
                    <a:pt x="247015" y="12700"/>
                  </a:lnTo>
                  <a:cubicBezTo>
                    <a:pt x="117602" y="12700"/>
                    <a:pt x="12700" y="117602"/>
                    <a:pt x="12700" y="247015"/>
                  </a:cubicBezTo>
                  <a:close/>
                </a:path>
              </a:pathLst>
            </a:custGeom>
            <a:solidFill>
              <a:srgbClr val="FFFFFF"/>
            </a:solidFill>
          </p:spPr>
          <p:txBody>
            <a:bodyPr/>
            <a:lstStyle/>
            <a:p>
              <a:endParaRPr lang="en-US"/>
            </a:p>
          </p:txBody>
        </p:sp>
      </p:grpSp>
      <p:sp>
        <p:nvSpPr>
          <p:cNvPr id="23" name="Freeform 23"/>
          <p:cNvSpPr/>
          <p:nvPr/>
        </p:nvSpPr>
        <p:spPr>
          <a:xfrm>
            <a:off x="970360" y="2617382"/>
            <a:ext cx="7521554" cy="5554787"/>
          </a:xfrm>
          <a:custGeom>
            <a:avLst/>
            <a:gdLst/>
            <a:ahLst/>
            <a:cxnLst/>
            <a:rect l="l" t="t" r="r" b="b"/>
            <a:pathLst>
              <a:path w="7521554" h="5554787">
                <a:moveTo>
                  <a:pt x="0" y="0"/>
                </a:moveTo>
                <a:lnTo>
                  <a:pt x="7521554" y="0"/>
                </a:lnTo>
                <a:lnTo>
                  <a:pt x="7521554" y="5554787"/>
                </a:lnTo>
                <a:lnTo>
                  <a:pt x="0" y="5554787"/>
                </a:lnTo>
                <a:lnTo>
                  <a:pt x="0" y="0"/>
                </a:lnTo>
                <a:close/>
              </a:path>
            </a:pathLst>
          </a:custGeom>
          <a:blipFill>
            <a:blip r:embed="rId3"/>
            <a:stretch>
              <a:fillRect/>
            </a:stretch>
          </a:blipFill>
        </p:spPr>
        <p:txBody>
          <a:bodyPr/>
          <a:lstStyle/>
          <a:p>
            <a:endParaRPr lang="en-US"/>
          </a:p>
        </p:txBody>
      </p:sp>
      <p:pic>
        <p:nvPicPr>
          <p:cNvPr id="25" name="Picture 2" descr="Prepare2Nspire Logo">
            <a:extLst>
              <a:ext uri="{FF2B5EF4-FFF2-40B4-BE49-F238E27FC236}">
                <a16:creationId xmlns:a16="http://schemas.microsoft.com/office/drawing/2014/main" id="{7C6E6A0B-F0E2-7B46-D408-7B14C91A0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0" y="8343900"/>
            <a:ext cx="2540000" cy="176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E4C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EF5E7"/>
            </a:solidFill>
          </p:spPr>
          <p:txBody>
            <a:bodyPr/>
            <a:lstStyle/>
            <a:p>
              <a:endParaRPr lang="en-US"/>
            </a:p>
          </p:txBody>
        </p:sp>
      </p:grpSp>
      <p:grpSp>
        <p:nvGrpSpPr>
          <p:cNvPr id="6" name="Group 6"/>
          <p:cNvGrpSpPr/>
          <p:nvPr/>
        </p:nvGrpSpPr>
        <p:grpSpPr>
          <a:xfrm>
            <a:off x="948779" y="745480"/>
            <a:ext cx="11852522" cy="797272"/>
            <a:chOff x="0" y="0"/>
            <a:chExt cx="15803363" cy="1063030"/>
          </a:xfrm>
        </p:grpSpPr>
        <p:sp>
          <p:nvSpPr>
            <p:cNvPr id="7" name="Freeform 7"/>
            <p:cNvSpPr/>
            <p:nvPr/>
          </p:nvSpPr>
          <p:spPr>
            <a:xfrm>
              <a:off x="0" y="0"/>
              <a:ext cx="15803364" cy="1063030"/>
            </a:xfrm>
            <a:custGeom>
              <a:avLst/>
              <a:gdLst/>
              <a:ahLst/>
              <a:cxnLst/>
              <a:rect l="l" t="t" r="r" b="b"/>
              <a:pathLst>
                <a:path w="15803364" h="1063030">
                  <a:moveTo>
                    <a:pt x="0" y="0"/>
                  </a:moveTo>
                  <a:lnTo>
                    <a:pt x="15803364" y="0"/>
                  </a:lnTo>
                  <a:lnTo>
                    <a:pt x="15803364" y="1063030"/>
                  </a:lnTo>
                  <a:lnTo>
                    <a:pt x="0" y="1063030"/>
                  </a:lnTo>
                  <a:close/>
                </a:path>
              </a:pathLst>
            </a:custGeom>
            <a:solidFill>
              <a:srgbClr val="000000">
                <a:alpha val="0"/>
              </a:srgbClr>
            </a:solidFill>
          </p:spPr>
          <p:txBody>
            <a:bodyPr/>
            <a:lstStyle/>
            <a:p>
              <a:endParaRPr lang="en-US"/>
            </a:p>
          </p:txBody>
        </p:sp>
        <p:sp>
          <p:nvSpPr>
            <p:cNvPr id="8" name="TextBox 8"/>
            <p:cNvSpPr txBox="1"/>
            <p:nvPr/>
          </p:nvSpPr>
          <p:spPr>
            <a:xfrm>
              <a:off x="0" y="-28575"/>
              <a:ext cx="15803363" cy="1091605"/>
            </a:xfrm>
            <a:prstGeom prst="rect">
              <a:avLst/>
            </a:prstGeom>
          </p:spPr>
          <p:txBody>
            <a:bodyPr lIns="0" tIns="0" rIns="0" bIns="0" rtlCol="0" anchor="t"/>
            <a:lstStyle/>
            <a:p>
              <a:pPr algn="l">
                <a:lnSpc>
                  <a:spcPts val="6249"/>
                </a:lnSpc>
              </a:pPr>
              <a:r>
                <a:rPr lang="en-US" sz="4999">
                  <a:solidFill>
                    <a:srgbClr val="38512F"/>
                  </a:solidFill>
                  <a:latin typeface="Lora"/>
                  <a:ea typeface="Lora"/>
                  <a:cs typeface="Lora"/>
                  <a:sym typeface="Lora"/>
                </a:rPr>
                <a:t>Building a Low-Cost Raspberry Pi Robot</a:t>
              </a:r>
            </a:p>
          </p:txBody>
        </p:sp>
      </p:grpSp>
      <p:grpSp>
        <p:nvGrpSpPr>
          <p:cNvPr id="9" name="Group 9"/>
          <p:cNvGrpSpPr/>
          <p:nvPr/>
        </p:nvGrpSpPr>
        <p:grpSpPr>
          <a:xfrm>
            <a:off x="948779" y="2220366"/>
            <a:ext cx="3189535" cy="398561"/>
            <a:chOff x="0" y="0"/>
            <a:chExt cx="4252713" cy="531415"/>
          </a:xfrm>
        </p:grpSpPr>
        <p:sp>
          <p:nvSpPr>
            <p:cNvPr id="10" name="Freeform 10"/>
            <p:cNvSpPr/>
            <p:nvPr/>
          </p:nvSpPr>
          <p:spPr>
            <a:xfrm>
              <a:off x="0" y="0"/>
              <a:ext cx="4252713" cy="531415"/>
            </a:xfrm>
            <a:custGeom>
              <a:avLst/>
              <a:gdLst/>
              <a:ahLst/>
              <a:cxnLst/>
              <a:rect l="l" t="t" r="r" b="b"/>
              <a:pathLst>
                <a:path w="4252713" h="531415">
                  <a:moveTo>
                    <a:pt x="0" y="0"/>
                  </a:moveTo>
                  <a:lnTo>
                    <a:pt x="4252713" y="0"/>
                  </a:lnTo>
                  <a:lnTo>
                    <a:pt x="4252713" y="531415"/>
                  </a:lnTo>
                  <a:lnTo>
                    <a:pt x="0" y="531415"/>
                  </a:lnTo>
                  <a:close/>
                </a:path>
              </a:pathLst>
            </a:custGeom>
            <a:solidFill>
              <a:srgbClr val="000000">
                <a:alpha val="0"/>
              </a:srgbClr>
            </a:solidFill>
          </p:spPr>
          <p:txBody>
            <a:bodyPr/>
            <a:lstStyle/>
            <a:p>
              <a:endParaRPr lang="en-US"/>
            </a:p>
          </p:txBody>
        </p:sp>
        <p:sp>
          <p:nvSpPr>
            <p:cNvPr id="11" name="TextBox 11"/>
            <p:cNvSpPr txBox="1"/>
            <p:nvPr/>
          </p:nvSpPr>
          <p:spPr>
            <a:xfrm>
              <a:off x="0" y="-19050"/>
              <a:ext cx="4252713" cy="550465"/>
            </a:xfrm>
            <a:prstGeom prst="rect">
              <a:avLst/>
            </a:prstGeom>
          </p:spPr>
          <p:txBody>
            <a:bodyPr lIns="0" tIns="0" rIns="0" bIns="0" rtlCol="0" anchor="t"/>
            <a:lstStyle/>
            <a:p>
              <a:pPr algn="l">
                <a:lnSpc>
                  <a:spcPts val="3124"/>
                </a:lnSpc>
              </a:pPr>
              <a:r>
                <a:rPr lang="en-US" sz="2499">
                  <a:solidFill>
                    <a:srgbClr val="38512F"/>
                  </a:solidFill>
                  <a:latin typeface="Lora"/>
                  <a:ea typeface="Lora"/>
                  <a:cs typeface="Lora"/>
                  <a:sym typeface="Lora"/>
                </a:rPr>
                <a:t>Key Components</a:t>
              </a:r>
            </a:p>
          </p:txBody>
        </p:sp>
      </p:grpSp>
      <p:grpSp>
        <p:nvGrpSpPr>
          <p:cNvPr id="12" name="Group 12"/>
          <p:cNvGrpSpPr/>
          <p:nvPr/>
        </p:nvGrpSpPr>
        <p:grpSpPr>
          <a:xfrm>
            <a:off x="948779" y="2889945"/>
            <a:ext cx="5021908" cy="433834"/>
            <a:chOff x="0" y="0"/>
            <a:chExt cx="6695877" cy="578445"/>
          </a:xfrm>
        </p:grpSpPr>
        <p:sp>
          <p:nvSpPr>
            <p:cNvPr id="13" name="Freeform 13"/>
            <p:cNvSpPr/>
            <p:nvPr/>
          </p:nvSpPr>
          <p:spPr>
            <a:xfrm>
              <a:off x="0" y="0"/>
              <a:ext cx="6695877" cy="578445"/>
            </a:xfrm>
            <a:custGeom>
              <a:avLst/>
              <a:gdLst/>
              <a:ahLst/>
              <a:cxnLst/>
              <a:rect l="l" t="t" r="r" b="b"/>
              <a:pathLst>
                <a:path w="6695877" h="578445">
                  <a:moveTo>
                    <a:pt x="0" y="0"/>
                  </a:moveTo>
                  <a:lnTo>
                    <a:pt x="6695877" y="0"/>
                  </a:lnTo>
                  <a:lnTo>
                    <a:pt x="6695877" y="578445"/>
                  </a:lnTo>
                  <a:lnTo>
                    <a:pt x="0" y="578445"/>
                  </a:lnTo>
                  <a:close/>
                </a:path>
              </a:pathLst>
            </a:custGeom>
            <a:solidFill>
              <a:srgbClr val="000000">
                <a:alpha val="0"/>
              </a:srgbClr>
            </a:solidFill>
          </p:spPr>
          <p:txBody>
            <a:bodyPr/>
            <a:lstStyle/>
            <a:p>
              <a:endParaRPr lang="en-US"/>
            </a:p>
          </p:txBody>
        </p:sp>
        <p:sp>
          <p:nvSpPr>
            <p:cNvPr id="14" name="TextBox 14"/>
            <p:cNvSpPr txBox="1"/>
            <p:nvPr/>
          </p:nvSpPr>
          <p:spPr>
            <a:xfrm>
              <a:off x="0" y="-85725"/>
              <a:ext cx="6695877" cy="664170"/>
            </a:xfrm>
            <a:prstGeom prst="rect">
              <a:avLst/>
            </a:prstGeom>
          </p:spPr>
          <p:txBody>
            <a:bodyPr lIns="0" tIns="0" rIns="0" bIns="0" rtlCol="0" anchor="t"/>
            <a:lstStyle/>
            <a:p>
              <a:pPr marL="320477" lvl="1" indent="-160238" algn="l">
                <a:lnSpc>
                  <a:spcPts val="3374"/>
                </a:lnSpc>
                <a:buFont typeface="Arial"/>
                <a:buChar char="•"/>
              </a:pPr>
              <a:r>
                <a:rPr lang="en-US" sz="2125">
                  <a:solidFill>
                    <a:srgbClr val="3A3630"/>
                  </a:solidFill>
                  <a:latin typeface="Source Sans Pro"/>
                  <a:ea typeface="Source Sans Pro"/>
                  <a:cs typeface="Source Sans Pro"/>
                  <a:sym typeface="Source Sans Pro"/>
                </a:rPr>
                <a:t>VL53L0X time-of-flight sensor</a:t>
              </a:r>
            </a:p>
          </p:txBody>
        </p:sp>
      </p:grpSp>
      <p:grpSp>
        <p:nvGrpSpPr>
          <p:cNvPr id="15" name="Group 15"/>
          <p:cNvGrpSpPr/>
          <p:nvPr/>
        </p:nvGrpSpPr>
        <p:grpSpPr>
          <a:xfrm>
            <a:off x="948779" y="3418582"/>
            <a:ext cx="5021908" cy="433834"/>
            <a:chOff x="0" y="0"/>
            <a:chExt cx="6695877" cy="578445"/>
          </a:xfrm>
        </p:grpSpPr>
        <p:sp>
          <p:nvSpPr>
            <p:cNvPr id="16" name="Freeform 16"/>
            <p:cNvSpPr/>
            <p:nvPr/>
          </p:nvSpPr>
          <p:spPr>
            <a:xfrm>
              <a:off x="0" y="0"/>
              <a:ext cx="6695877" cy="578445"/>
            </a:xfrm>
            <a:custGeom>
              <a:avLst/>
              <a:gdLst/>
              <a:ahLst/>
              <a:cxnLst/>
              <a:rect l="l" t="t" r="r" b="b"/>
              <a:pathLst>
                <a:path w="6695877" h="578445">
                  <a:moveTo>
                    <a:pt x="0" y="0"/>
                  </a:moveTo>
                  <a:lnTo>
                    <a:pt x="6695877" y="0"/>
                  </a:lnTo>
                  <a:lnTo>
                    <a:pt x="6695877" y="578445"/>
                  </a:lnTo>
                  <a:lnTo>
                    <a:pt x="0" y="578445"/>
                  </a:lnTo>
                  <a:close/>
                </a:path>
              </a:pathLst>
            </a:custGeom>
            <a:solidFill>
              <a:srgbClr val="000000">
                <a:alpha val="0"/>
              </a:srgbClr>
            </a:solidFill>
          </p:spPr>
          <p:txBody>
            <a:bodyPr/>
            <a:lstStyle/>
            <a:p>
              <a:endParaRPr lang="en-US"/>
            </a:p>
          </p:txBody>
        </p:sp>
        <p:sp>
          <p:nvSpPr>
            <p:cNvPr id="17" name="TextBox 17"/>
            <p:cNvSpPr txBox="1"/>
            <p:nvPr/>
          </p:nvSpPr>
          <p:spPr>
            <a:xfrm>
              <a:off x="0" y="-85725"/>
              <a:ext cx="6695877" cy="664170"/>
            </a:xfrm>
            <a:prstGeom prst="rect">
              <a:avLst/>
            </a:prstGeom>
          </p:spPr>
          <p:txBody>
            <a:bodyPr lIns="0" tIns="0" rIns="0" bIns="0" rtlCol="0" anchor="t"/>
            <a:lstStyle/>
            <a:p>
              <a:pPr marL="320477" lvl="1" indent="-160238" algn="l">
                <a:lnSpc>
                  <a:spcPts val="3374"/>
                </a:lnSpc>
                <a:buFont typeface="Arial"/>
                <a:buChar char="•"/>
              </a:pPr>
              <a:r>
                <a:rPr lang="en-US" sz="2125">
                  <a:solidFill>
                    <a:srgbClr val="3A3630"/>
                  </a:solidFill>
                  <a:latin typeface="Source Sans Pro"/>
                  <a:ea typeface="Source Sans Pro"/>
                  <a:cs typeface="Source Sans Pro"/>
                  <a:sym typeface="Source Sans Pro"/>
                </a:rPr>
                <a:t>Raspberry Pi Pico W</a:t>
              </a:r>
            </a:p>
          </p:txBody>
        </p:sp>
      </p:grpSp>
      <p:grpSp>
        <p:nvGrpSpPr>
          <p:cNvPr id="18" name="Group 18"/>
          <p:cNvGrpSpPr/>
          <p:nvPr/>
        </p:nvGrpSpPr>
        <p:grpSpPr>
          <a:xfrm>
            <a:off x="948779" y="3947220"/>
            <a:ext cx="5021908" cy="433834"/>
            <a:chOff x="0" y="0"/>
            <a:chExt cx="6695877" cy="578445"/>
          </a:xfrm>
        </p:grpSpPr>
        <p:sp>
          <p:nvSpPr>
            <p:cNvPr id="19" name="Freeform 19"/>
            <p:cNvSpPr/>
            <p:nvPr/>
          </p:nvSpPr>
          <p:spPr>
            <a:xfrm>
              <a:off x="0" y="0"/>
              <a:ext cx="6695877" cy="578445"/>
            </a:xfrm>
            <a:custGeom>
              <a:avLst/>
              <a:gdLst/>
              <a:ahLst/>
              <a:cxnLst/>
              <a:rect l="l" t="t" r="r" b="b"/>
              <a:pathLst>
                <a:path w="6695877" h="578445">
                  <a:moveTo>
                    <a:pt x="0" y="0"/>
                  </a:moveTo>
                  <a:lnTo>
                    <a:pt x="6695877" y="0"/>
                  </a:lnTo>
                  <a:lnTo>
                    <a:pt x="6695877" y="578445"/>
                  </a:lnTo>
                  <a:lnTo>
                    <a:pt x="0" y="578445"/>
                  </a:lnTo>
                  <a:close/>
                </a:path>
              </a:pathLst>
            </a:custGeom>
            <a:solidFill>
              <a:srgbClr val="000000">
                <a:alpha val="0"/>
              </a:srgbClr>
            </a:solidFill>
          </p:spPr>
          <p:txBody>
            <a:bodyPr/>
            <a:lstStyle/>
            <a:p>
              <a:endParaRPr lang="en-US"/>
            </a:p>
          </p:txBody>
        </p:sp>
        <p:sp>
          <p:nvSpPr>
            <p:cNvPr id="20" name="TextBox 20"/>
            <p:cNvSpPr txBox="1"/>
            <p:nvPr/>
          </p:nvSpPr>
          <p:spPr>
            <a:xfrm>
              <a:off x="0" y="-85725"/>
              <a:ext cx="6695877" cy="664170"/>
            </a:xfrm>
            <a:prstGeom prst="rect">
              <a:avLst/>
            </a:prstGeom>
          </p:spPr>
          <p:txBody>
            <a:bodyPr lIns="0" tIns="0" rIns="0" bIns="0" rtlCol="0" anchor="t"/>
            <a:lstStyle/>
            <a:p>
              <a:pPr marL="320477" lvl="1" indent="-160238" algn="l">
                <a:lnSpc>
                  <a:spcPts val="3374"/>
                </a:lnSpc>
                <a:buFont typeface="Arial"/>
                <a:buChar char="•"/>
              </a:pPr>
              <a:r>
                <a:rPr lang="en-US" sz="2125">
                  <a:solidFill>
                    <a:srgbClr val="3A3630"/>
                  </a:solidFill>
                  <a:latin typeface="Source Sans Pro"/>
                  <a:ea typeface="Source Sans Pro"/>
                  <a:cs typeface="Source Sans Pro"/>
                  <a:sym typeface="Source Sans Pro"/>
                </a:rPr>
                <a:t>L293D motor controller</a:t>
              </a:r>
            </a:p>
          </p:txBody>
        </p:sp>
      </p:grpSp>
      <p:grpSp>
        <p:nvGrpSpPr>
          <p:cNvPr id="21" name="Group 21"/>
          <p:cNvGrpSpPr/>
          <p:nvPr/>
        </p:nvGrpSpPr>
        <p:grpSpPr>
          <a:xfrm>
            <a:off x="948779" y="4475858"/>
            <a:ext cx="5021908" cy="433834"/>
            <a:chOff x="0" y="0"/>
            <a:chExt cx="6695877" cy="578445"/>
          </a:xfrm>
        </p:grpSpPr>
        <p:sp>
          <p:nvSpPr>
            <p:cNvPr id="22" name="Freeform 22"/>
            <p:cNvSpPr/>
            <p:nvPr/>
          </p:nvSpPr>
          <p:spPr>
            <a:xfrm>
              <a:off x="0" y="0"/>
              <a:ext cx="6695877" cy="578445"/>
            </a:xfrm>
            <a:custGeom>
              <a:avLst/>
              <a:gdLst/>
              <a:ahLst/>
              <a:cxnLst/>
              <a:rect l="l" t="t" r="r" b="b"/>
              <a:pathLst>
                <a:path w="6695877" h="578445">
                  <a:moveTo>
                    <a:pt x="0" y="0"/>
                  </a:moveTo>
                  <a:lnTo>
                    <a:pt x="6695877" y="0"/>
                  </a:lnTo>
                  <a:lnTo>
                    <a:pt x="6695877" y="578445"/>
                  </a:lnTo>
                  <a:lnTo>
                    <a:pt x="0" y="578445"/>
                  </a:lnTo>
                  <a:close/>
                </a:path>
              </a:pathLst>
            </a:custGeom>
            <a:solidFill>
              <a:srgbClr val="000000">
                <a:alpha val="0"/>
              </a:srgbClr>
            </a:solidFill>
          </p:spPr>
          <p:txBody>
            <a:bodyPr/>
            <a:lstStyle/>
            <a:p>
              <a:endParaRPr lang="en-US"/>
            </a:p>
          </p:txBody>
        </p:sp>
        <p:sp>
          <p:nvSpPr>
            <p:cNvPr id="23" name="TextBox 23"/>
            <p:cNvSpPr txBox="1"/>
            <p:nvPr/>
          </p:nvSpPr>
          <p:spPr>
            <a:xfrm>
              <a:off x="0" y="-85725"/>
              <a:ext cx="6695877" cy="664170"/>
            </a:xfrm>
            <a:prstGeom prst="rect">
              <a:avLst/>
            </a:prstGeom>
          </p:spPr>
          <p:txBody>
            <a:bodyPr lIns="0" tIns="0" rIns="0" bIns="0" rtlCol="0" anchor="t"/>
            <a:lstStyle/>
            <a:p>
              <a:pPr marL="320477" lvl="1" indent="-160238" algn="l">
                <a:lnSpc>
                  <a:spcPts val="3374"/>
                </a:lnSpc>
                <a:buFont typeface="Arial"/>
                <a:buChar char="•"/>
              </a:pPr>
              <a:r>
                <a:rPr lang="en-US" sz="2125">
                  <a:solidFill>
                    <a:srgbClr val="3A3630"/>
                  </a:solidFill>
                  <a:latin typeface="Source Sans Pro"/>
                  <a:ea typeface="Source Sans Pro"/>
                  <a:cs typeface="Source Sans Pro"/>
                  <a:sym typeface="Source Sans Pro"/>
                </a:rPr>
                <a:t>128x64 OLED display</a:t>
              </a:r>
            </a:p>
          </p:txBody>
        </p:sp>
      </p:grpSp>
      <p:grpSp>
        <p:nvGrpSpPr>
          <p:cNvPr id="24" name="Group 24"/>
          <p:cNvGrpSpPr/>
          <p:nvPr/>
        </p:nvGrpSpPr>
        <p:grpSpPr>
          <a:xfrm>
            <a:off x="948779" y="5153620"/>
            <a:ext cx="5021908" cy="1735336"/>
            <a:chOff x="0" y="0"/>
            <a:chExt cx="6695877" cy="2313782"/>
          </a:xfrm>
        </p:grpSpPr>
        <p:sp>
          <p:nvSpPr>
            <p:cNvPr id="25" name="Freeform 25"/>
            <p:cNvSpPr/>
            <p:nvPr/>
          </p:nvSpPr>
          <p:spPr>
            <a:xfrm>
              <a:off x="0" y="0"/>
              <a:ext cx="6695877" cy="2313782"/>
            </a:xfrm>
            <a:custGeom>
              <a:avLst/>
              <a:gdLst/>
              <a:ahLst/>
              <a:cxnLst/>
              <a:rect l="l" t="t" r="r" b="b"/>
              <a:pathLst>
                <a:path w="6695877" h="2313782">
                  <a:moveTo>
                    <a:pt x="0" y="0"/>
                  </a:moveTo>
                  <a:lnTo>
                    <a:pt x="6695877" y="0"/>
                  </a:lnTo>
                  <a:lnTo>
                    <a:pt x="6695877" y="2313782"/>
                  </a:lnTo>
                  <a:lnTo>
                    <a:pt x="0" y="2313782"/>
                  </a:lnTo>
                  <a:close/>
                </a:path>
              </a:pathLst>
            </a:custGeom>
            <a:solidFill>
              <a:srgbClr val="000000">
                <a:alpha val="0"/>
              </a:srgbClr>
            </a:solidFill>
          </p:spPr>
          <p:txBody>
            <a:bodyPr/>
            <a:lstStyle/>
            <a:p>
              <a:endParaRPr lang="en-US"/>
            </a:p>
          </p:txBody>
        </p:sp>
        <p:sp>
          <p:nvSpPr>
            <p:cNvPr id="26" name="TextBox 26"/>
            <p:cNvSpPr txBox="1"/>
            <p:nvPr/>
          </p:nvSpPr>
          <p:spPr>
            <a:xfrm>
              <a:off x="0" y="-85725"/>
              <a:ext cx="6695877" cy="2399507"/>
            </a:xfrm>
            <a:prstGeom prst="rect">
              <a:avLst/>
            </a:prstGeom>
          </p:spPr>
          <p:txBody>
            <a:bodyPr lIns="0" tIns="0" rIns="0" bIns="0" rtlCol="0" anchor="t"/>
            <a:lstStyle/>
            <a:p>
              <a:pPr algn="l">
                <a:lnSpc>
                  <a:spcPts val="3374"/>
                </a:lnSpc>
              </a:pPr>
              <a:r>
                <a:rPr lang="en-US" sz="2125">
                  <a:solidFill>
                    <a:srgbClr val="3A3630"/>
                  </a:solidFill>
                  <a:latin typeface="Source Sans Pro"/>
                  <a:ea typeface="Source Sans Pro"/>
                  <a:cs typeface="Source Sans Pro"/>
                  <a:sym typeface="Source Sans Pro"/>
                </a:rPr>
                <a:t>These components provide centimeter-accurate readings, wireless microcontroller capabilities, motor control, and display functionality.</a:t>
              </a:r>
            </a:p>
          </p:txBody>
        </p:sp>
      </p:grpSp>
      <p:grpSp>
        <p:nvGrpSpPr>
          <p:cNvPr id="27" name="Group 27"/>
          <p:cNvGrpSpPr/>
          <p:nvPr/>
        </p:nvGrpSpPr>
        <p:grpSpPr>
          <a:xfrm>
            <a:off x="6641604" y="2220366"/>
            <a:ext cx="3189535" cy="398561"/>
            <a:chOff x="0" y="0"/>
            <a:chExt cx="4252713" cy="531415"/>
          </a:xfrm>
        </p:grpSpPr>
        <p:sp>
          <p:nvSpPr>
            <p:cNvPr id="28" name="Freeform 28"/>
            <p:cNvSpPr/>
            <p:nvPr/>
          </p:nvSpPr>
          <p:spPr>
            <a:xfrm>
              <a:off x="0" y="0"/>
              <a:ext cx="4252713" cy="531415"/>
            </a:xfrm>
            <a:custGeom>
              <a:avLst/>
              <a:gdLst/>
              <a:ahLst/>
              <a:cxnLst/>
              <a:rect l="l" t="t" r="r" b="b"/>
              <a:pathLst>
                <a:path w="4252713" h="531415">
                  <a:moveTo>
                    <a:pt x="0" y="0"/>
                  </a:moveTo>
                  <a:lnTo>
                    <a:pt x="4252713" y="0"/>
                  </a:lnTo>
                  <a:lnTo>
                    <a:pt x="4252713" y="531415"/>
                  </a:lnTo>
                  <a:lnTo>
                    <a:pt x="0" y="531415"/>
                  </a:lnTo>
                  <a:close/>
                </a:path>
              </a:pathLst>
            </a:custGeom>
            <a:solidFill>
              <a:srgbClr val="000000">
                <a:alpha val="0"/>
              </a:srgbClr>
            </a:solidFill>
          </p:spPr>
          <p:txBody>
            <a:bodyPr/>
            <a:lstStyle/>
            <a:p>
              <a:endParaRPr lang="en-US"/>
            </a:p>
          </p:txBody>
        </p:sp>
        <p:sp>
          <p:nvSpPr>
            <p:cNvPr id="29" name="TextBox 29"/>
            <p:cNvSpPr txBox="1"/>
            <p:nvPr/>
          </p:nvSpPr>
          <p:spPr>
            <a:xfrm>
              <a:off x="0" y="-19050"/>
              <a:ext cx="4252713" cy="550465"/>
            </a:xfrm>
            <a:prstGeom prst="rect">
              <a:avLst/>
            </a:prstGeom>
          </p:spPr>
          <p:txBody>
            <a:bodyPr lIns="0" tIns="0" rIns="0" bIns="0" rtlCol="0" anchor="t"/>
            <a:lstStyle/>
            <a:p>
              <a:pPr algn="l">
                <a:lnSpc>
                  <a:spcPts val="3124"/>
                </a:lnSpc>
              </a:pPr>
              <a:r>
                <a:rPr lang="en-US" sz="2499">
                  <a:solidFill>
                    <a:srgbClr val="38512F"/>
                  </a:solidFill>
                  <a:latin typeface="Lora"/>
                  <a:ea typeface="Lora"/>
                  <a:cs typeface="Lora"/>
                  <a:sym typeface="Lora"/>
                </a:rPr>
                <a:t>Construction</a:t>
              </a:r>
            </a:p>
          </p:txBody>
        </p:sp>
      </p:grpSp>
      <p:grpSp>
        <p:nvGrpSpPr>
          <p:cNvPr id="30" name="Group 30"/>
          <p:cNvGrpSpPr/>
          <p:nvPr/>
        </p:nvGrpSpPr>
        <p:grpSpPr>
          <a:xfrm>
            <a:off x="6641604" y="2889945"/>
            <a:ext cx="5021908" cy="1735336"/>
            <a:chOff x="0" y="0"/>
            <a:chExt cx="6695877" cy="2313782"/>
          </a:xfrm>
        </p:grpSpPr>
        <p:sp>
          <p:nvSpPr>
            <p:cNvPr id="31" name="Freeform 31"/>
            <p:cNvSpPr/>
            <p:nvPr/>
          </p:nvSpPr>
          <p:spPr>
            <a:xfrm>
              <a:off x="0" y="0"/>
              <a:ext cx="6695877" cy="2313782"/>
            </a:xfrm>
            <a:custGeom>
              <a:avLst/>
              <a:gdLst/>
              <a:ahLst/>
              <a:cxnLst/>
              <a:rect l="l" t="t" r="r" b="b"/>
              <a:pathLst>
                <a:path w="6695877" h="2313782">
                  <a:moveTo>
                    <a:pt x="0" y="0"/>
                  </a:moveTo>
                  <a:lnTo>
                    <a:pt x="6695877" y="0"/>
                  </a:lnTo>
                  <a:lnTo>
                    <a:pt x="6695877" y="2313782"/>
                  </a:lnTo>
                  <a:lnTo>
                    <a:pt x="0" y="2313782"/>
                  </a:lnTo>
                  <a:close/>
                </a:path>
              </a:pathLst>
            </a:custGeom>
            <a:solidFill>
              <a:srgbClr val="000000">
                <a:alpha val="0"/>
              </a:srgbClr>
            </a:solidFill>
          </p:spPr>
          <p:txBody>
            <a:bodyPr/>
            <a:lstStyle/>
            <a:p>
              <a:endParaRPr lang="en-US"/>
            </a:p>
          </p:txBody>
        </p:sp>
        <p:sp>
          <p:nvSpPr>
            <p:cNvPr id="32" name="TextBox 32"/>
            <p:cNvSpPr txBox="1"/>
            <p:nvPr/>
          </p:nvSpPr>
          <p:spPr>
            <a:xfrm>
              <a:off x="0" y="-85725"/>
              <a:ext cx="6695877" cy="2399507"/>
            </a:xfrm>
            <a:prstGeom prst="rect">
              <a:avLst/>
            </a:prstGeom>
          </p:spPr>
          <p:txBody>
            <a:bodyPr lIns="0" tIns="0" rIns="0" bIns="0" rtlCol="0" anchor="t"/>
            <a:lstStyle/>
            <a:p>
              <a:pPr algn="l">
                <a:lnSpc>
                  <a:spcPts val="3374"/>
                </a:lnSpc>
              </a:pPr>
              <a:r>
                <a:rPr lang="en-US" sz="2125">
                  <a:solidFill>
                    <a:srgbClr val="3A3630"/>
                  </a:solidFill>
                  <a:latin typeface="Source Sans Pro"/>
                  <a:ea typeface="Source Sans Pro"/>
                  <a:cs typeface="Source Sans Pro"/>
                  <a:sym typeface="Source Sans Pro"/>
                </a:rPr>
                <a:t>Mount the Raspberry Pi Pico on a breadboard attached to the chassis. Use power connections, PWM signals, and I2C connectors for sensor data.</a:t>
              </a:r>
            </a:p>
          </p:txBody>
        </p:sp>
      </p:grpSp>
      <p:grpSp>
        <p:nvGrpSpPr>
          <p:cNvPr id="33" name="Group 33"/>
          <p:cNvGrpSpPr/>
          <p:nvPr/>
        </p:nvGrpSpPr>
        <p:grpSpPr>
          <a:xfrm>
            <a:off x="6641604" y="4869210"/>
            <a:ext cx="5021908" cy="1301502"/>
            <a:chOff x="0" y="0"/>
            <a:chExt cx="6695877" cy="1735337"/>
          </a:xfrm>
        </p:grpSpPr>
        <p:sp>
          <p:nvSpPr>
            <p:cNvPr id="34" name="Freeform 34"/>
            <p:cNvSpPr/>
            <p:nvPr/>
          </p:nvSpPr>
          <p:spPr>
            <a:xfrm>
              <a:off x="0" y="0"/>
              <a:ext cx="6695877" cy="1735337"/>
            </a:xfrm>
            <a:custGeom>
              <a:avLst/>
              <a:gdLst/>
              <a:ahLst/>
              <a:cxnLst/>
              <a:rect l="l" t="t" r="r" b="b"/>
              <a:pathLst>
                <a:path w="6695877" h="1735337">
                  <a:moveTo>
                    <a:pt x="0" y="0"/>
                  </a:moveTo>
                  <a:lnTo>
                    <a:pt x="6695877" y="0"/>
                  </a:lnTo>
                  <a:lnTo>
                    <a:pt x="6695877" y="1735337"/>
                  </a:lnTo>
                  <a:lnTo>
                    <a:pt x="0" y="1735337"/>
                  </a:lnTo>
                  <a:close/>
                </a:path>
              </a:pathLst>
            </a:custGeom>
            <a:solidFill>
              <a:srgbClr val="000000">
                <a:alpha val="0"/>
              </a:srgbClr>
            </a:solidFill>
          </p:spPr>
          <p:txBody>
            <a:bodyPr/>
            <a:lstStyle/>
            <a:p>
              <a:endParaRPr lang="en-US"/>
            </a:p>
          </p:txBody>
        </p:sp>
        <p:sp>
          <p:nvSpPr>
            <p:cNvPr id="35" name="TextBox 35"/>
            <p:cNvSpPr txBox="1"/>
            <p:nvPr/>
          </p:nvSpPr>
          <p:spPr>
            <a:xfrm>
              <a:off x="0" y="-85725"/>
              <a:ext cx="6695877" cy="1821062"/>
            </a:xfrm>
            <a:prstGeom prst="rect">
              <a:avLst/>
            </a:prstGeom>
          </p:spPr>
          <p:txBody>
            <a:bodyPr lIns="0" tIns="0" rIns="0" bIns="0" rtlCol="0" anchor="t"/>
            <a:lstStyle/>
            <a:p>
              <a:pPr algn="l">
                <a:lnSpc>
                  <a:spcPts val="3374"/>
                </a:lnSpc>
              </a:pPr>
              <a:r>
                <a:rPr lang="en-US" sz="2125">
                  <a:solidFill>
                    <a:srgbClr val="3A3630"/>
                  </a:solidFill>
                  <a:latin typeface="Source Sans Pro"/>
                  <a:ea typeface="Source Sans Pro"/>
                  <a:cs typeface="Source Sans Pro"/>
                  <a:sym typeface="Source Sans Pro"/>
                </a:rPr>
                <a:t>The L293D motor driver board regulates voltage, powering the Pico. Power the robot with 4 AA batteries for a 6V DC source.</a:t>
              </a:r>
            </a:p>
          </p:txBody>
        </p:sp>
      </p:grpSp>
      <p:grpSp>
        <p:nvGrpSpPr>
          <p:cNvPr id="36" name="Group 36"/>
          <p:cNvGrpSpPr/>
          <p:nvPr/>
        </p:nvGrpSpPr>
        <p:grpSpPr>
          <a:xfrm>
            <a:off x="12445898" y="2222599"/>
            <a:ext cx="3189535" cy="398561"/>
            <a:chOff x="0" y="0"/>
            <a:chExt cx="4252713" cy="531415"/>
          </a:xfrm>
        </p:grpSpPr>
        <p:sp>
          <p:nvSpPr>
            <p:cNvPr id="37" name="Freeform 37"/>
            <p:cNvSpPr/>
            <p:nvPr/>
          </p:nvSpPr>
          <p:spPr>
            <a:xfrm>
              <a:off x="0" y="0"/>
              <a:ext cx="4252713" cy="531415"/>
            </a:xfrm>
            <a:custGeom>
              <a:avLst/>
              <a:gdLst/>
              <a:ahLst/>
              <a:cxnLst/>
              <a:rect l="l" t="t" r="r" b="b"/>
              <a:pathLst>
                <a:path w="4252713" h="531415">
                  <a:moveTo>
                    <a:pt x="0" y="0"/>
                  </a:moveTo>
                  <a:lnTo>
                    <a:pt x="4252713" y="0"/>
                  </a:lnTo>
                  <a:lnTo>
                    <a:pt x="4252713" y="531415"/>
                  </a:lnTo>
                  <a:lnTo>
                    <a:pt x="0" y="531415"/>
                  </a:lnTo>
                  <a:close/>
                </a:path>
              </a:pathLst>
            </a:custGeom>
            <a:solidFill>
              <a:srgbClr val="000000">
                <a:alpha val="0"/>
              </a:srgbClr>
            </a:solidFill>
          </p:spPr>
          <p:txBody>
            <a:bodyPr/>
            <a:lstStyle/>
            <a:p>
              <a:endParaRPr lang="en-US"/>
            </a:p>
          </p:txBody>
        </p:sp>
        <p:sp>
          <p:nvSpPr>
            <p:cNvPr id="38" name="TextBox 38"/>
            <p:cNvSpPr txBox="1"/>
            <p:nvPr/>
          </p:nvSpPr>
          <p:spPr>
            <a:xfrm>
              <a:off x="0" y="-19050"/>
              <a:ext cx="4252713" cy="550465"/>
            </a:xfrm>
            <a:prstGeom prst="rect">
              <a:avLst/>
            </a:prstGeom>
          </p:spPr>
          <p:txBody>
            <a:bodyPr lIns="0" tIns="0" rIns="0" bIns="0" rtlCol="0" anchor="t"/>
            <a:lstStyle/>
            <a:p>
              <a:pPr algn="l">
                <a:lnSpc>
                  <a:spcPts val="3124"/>
                </a:lnSpc>
              </a:pPr>
              <a:r>
                <a:rPr lang="en-US" sz="2499">
                  <a:solidFill>
                    <a:srgbClr val="38512F"/>
                  </a:solidFill>
                  <a:latin typeface="Lora"/>
                  <a:ea typeface="Lora"/>
                  <a:cs typeface="Lora"/>
                  <a:sym typeface="Lora"/>
                </a:rPr>
                <a:t>Programming</a:t>
              </a:r>
            </a:p>
          </p:txBody>
        </p:sp>
      </p:grpSp>
      <p:grpSp>
        <p:nvGrpSpPr>
          <p:cNvPr id="39" name="Group 39"/>
          <p:cNvGrpSpPr/>
          <p:nvPr/>
        </p:nvGrpSpPr>
        <p:grpSpPr>
          <a:xfrm>
            <a:off x="12445898" y="2906910"/>
            <a:ext cx="5021908" cy="1301502"/>
            <a:chOff x="0" y="0"/>
            <a:chExt cx="6695877" cy="1735337"/>
          </a:xfrm>
        </p:grpSpPr>
        <p:sp>
          <p:nvSpPr>
            <p:cNvPr id="40" name="Freeform 40"/>
            <p:cNvSpPr/>
            <p:nvPr/>
          </p:nvSpPr>
          <p:spPr>
            <a:xfrm>
              <a:off x="0" y="0"/>
              <a:ext cx="6695877" cy="1735337"/>
            </a:xfrm>
            <a:custGeom>
              <a:avLst/>
              <a:gdLst/>
              <a:ahLst/>
              <a:cxnLst/>
              <a:rect l="l" t="t" r="r" b="b"/>
              <a:pathLst>
                <a:path w="6695877" h="1735337">
                  <a:moveTo>
                    <a:pt x="0" y="0"/>
                  </a:moveTo>
                  <a:lnTo>
                    <a:pt x="6695877" y="0"/>
                  </a:lnTo>
                  <a:lnTo>
                    <a:pt x="6695877" y="1735337"/>
                  </a:lnTo>
                  <a:lnTo>
                    <a:pt x="0" y="1735337"/>
                  </a:lnTo>
                  <a:close/>
                </a:path>
              </a:pathLst>
            </a:custGeom>
            <a:solidFill>
              <a:srgbClr val="000000">
                <a:alpha val="0"/>
              </a:srgbClr>
            </a:solidFill>
          </p:spPr>
          <p:txBody>
            <a:bodyPr/>
            <a:lstStyle/>
            <a:p>
              <a:endParaRPr lang="en-US"/>
            </a:p>
          </p:txBody>
        </p:sp>
        <p:sp>
          <p:nvSpPr>
            <p:cNvPr id="41" name="TextBox 41"/>
            <p:cNvSpPr txBox="1"/>
            <p:nvPr/>
          </p:nvSpPr>
          <p:spPr>
            <a:xfrm>
              <a:off x="0" y="-85725"/>
              <a:ext cx="6695877" cy="1821062"/>
            </a:xfrm>
            <a:prstGeom prst="rect">
              <a:avLst/>
            </a:prstGeom>
          </p:spPr>
          <p:txBody>
            <a:bodyPr lIns="0" tIns="0" rIns="0" bIns="0" rtlCol="0" anchor="t"/>
            <a:lstStyle/>
            <a:p>
              <a:pPr algn="l">
                <a:lnSpc>
                  <a:spcPts val="3374"/>
                </a:lnSpc>
              </a:pPr>
              <a:r>
                <a:rPr lang="en-US" sz="2125">
                  <a:solidFill>
                    <a:srgbClr val="3A3630"/>
                  </a:solidFill>
                  <a:latin typeface="Source Sans Pro"/>
                  <a:ea typeface="Source Sans Pro"/>
                  <a:cs typeface="Source Sans Pro"/>
                  <a:sym typeface="Source Sans Pro"/>
                </a:rPr>
                <a:t>Program the Raspberry Pi Pico fully in Python. Students can use web-based tools like trinket.io.</a:t>
              </a:r>
            </a:p>
          </p:txBody>
        </p:sp>
      </p:grpSp>
      <p:grpSp>
        <p:nvGrpSpPr>
          <p:cNvPr id="42" name="Group 42"/>
          <p:cNvGrpSpPr/>
          <p:nvPr/>
        </p:nvGrpSpPr>
        <p:grpSpPr>
          <a:xfrm>
            <a:off x="12334429" y="4496395"/>
            <a:ext cx="5021908" cy="4744939"/>
            <a:chOff x="0" y="0"/>
            <a:chExt cx="6695877" cy="6326585"/>
          </a:xfrm>
        </p:grpSpPr>
        <p:sp>
          <p:nvSpPr>
            <p:cNvPr id="43" name="Freeform 43"/>
            <p:cNvSpPr/>
            <p:nvPr/>
          </p:nvSpPr>
          <p:spPr>
            <a:xfrm>
              <a:off x="0" y="0"/>
              <a:ext cx="6695948" cy="6326632"/>
            </a:xfrm>
            <a:custGeom>
              <a:avLst/>
              <a:gdLst/>
              <a:ahLst/>
              <a:cxnLst/>
              <a:rect l="l" t="t" r="r" b="b"/>
              <a:pathLst>
                <a:path w="6695948" h="6326632">
                  <a:moveTo>
                    <a:pt x="0" y="54229"/>
                  </a:moveTo>
                  <a:cubicBezTo>
                    <a:pt x="0" y="24257"/>
                    <a:pt x="24257" y="0"/>
                    <a:pt x="54229" y="0"/>
                  </a:cubicBezTo>
                  <a:lnTo>
                    <a:pt x="6641719" y="0"/>
                  </a:lnTo>
                  <a:cubicBezTo>
                    <a:pt x="6671691" y="0"/>
                    <a:pt x="6695948" y="24257"/>
                    <a:pt x="6695948" y="54229"/>
                  </a:cubicBezTo>
                  <a:lnTo>
                    <a:pt x="6695948" y="6272403"/>
                  </a:lnTo>
                  <a:cubicBezTo>
                    <a:pt x="6695948" y="6302375"/>
                    <a:pt x="6671691" y="6326632"/>
                    <a:pt x="6641719" y="6326632"/>
                  </a:cubicBezTo>
                  <a:lnTo>
                    <a:pt x="54229" y="6326632"/>
                  </a:lnTo>
                  <a:cubicBezTo>
                    <a:pt x="24257" y="6326632"/>
                    <a:pt x="0" y="6302375"/>
                    <a:pt x="0" y="6272403"/>
                  </a:cubicBezTo>
                  <a:close/>
                </a:path>
              </a:pathLst>
            </a:custGeom>
            <a:solidFill>
              <a:srgbClr val="E2ECDF"/>
            </a:solidFill>
          </p:spPr>
          <p:txBody>
            <a:bodyPr/>
            <a:lstStyle/>
            <a:p>
              <a:endParaRPr lang="en-US"/>
            </a:p>
          </p:txBody>
        </p:sp>
      </p:grpSp>
      <p:grpSp>
        <p:nvGrpSpPr>
          <p:cNvPr id="44" name="Group 44"/>
          <p:cNvGrpSpPr/>
          <p:nvPr/>
        </p:nvGrpSpPr>
        <p:grpSpPr>
          <a:xfrm>
            <a:off x="12591901" y="4513361"/>
            <a:ext cx="5048994" cy="4744939"/>
            <a:chOff x="0" y="0"/>
            <a:chExt cx="6731992" cy="6326585"/>
          </a:xfrm>
        </p:grpSpPr>
        <p:sp>
          <p:nvSpPr>
            <p:cNvPr id="45" name="Freeform 45"/>
            <p:cNvSpPr/>
            <p:nvPr/>
          </p:nvSpPr>
          <p:spPr>
            <a:xfrm>
              <a:off x="0" y="0"/>
              <a:ext cx="6732016" cy="6326632"/>
            </a:xfrm>
            <a:custGeom>
              <a:avLst/>
              <a:gdLst/>
              <a:ahLst/>
              <a:cxnLst/>
              <a:rect l="l" t="t" r="r" b="b"/>
              <a:pathLst>
                <a:path w="6732016" h="6326632">
                  <a:moveTo>
                    <a:pt x="0" y="54229"/>
                  </a:moveTo>
                  <a:cubicBezTo>
                    <a:pt x="0" y="24257"/>
                    <a:pt x="24257" y="0"/>
                    <a:pt x="54229" y="0"/>
                  </a:cubicBezTo>
                  <a:lnTo>
                    <a:pt x="6677787" y="0"/>
                  </a:lnTo>
                  <a:cubicBezTo>
                    <a:pt x="6707759" y="0"/>
                    <a:pt x="6732016" y="24257"/>
                    <a:pt x="6732016" y="54229"/>
                  </a:cubicBezTo>
                  <a:lnTo>
                    <a:pt x="6732016" y="6272403"/>
                  </a:lnTo>
                  <a:cubicBezTo>
                    <a:pt x="6732016" y="6302375"/>
                    <a:pt x="6707759" y="6326632"/>
                    <a:pt x="6677787" y="6326632"/>
                  </a:cubicBezTo>
                  <a:lnTo>
                    <a:pt x="54229" y="6326632"/>
                  </a:lnTo>
                  <a:cubicBezTo>
                    <a:pt x="24257" y="6326632"/>
                    <a:pt x="0" y="6302375"/>
                    <a:pt x="0" y="6272403"/>
                  </a:cubicBezTo>
                  <a:close/>
                </a:path>
              </a:pathLst>
            </a:custGeom>
            <a:solidFill>
              <a:srgbClr val="E2ECDF"/>
            </a:solidFill>
          </p:spPr>
          <p:txBody>
            <a:bodyPr/>
            <a:lstStyle/>
            <a:p>
              <a:endParaRPr lang="en-US"/>
            </a:p>
          </p:txBody>
        </p:sp>
      </p:grpSp>
      <p:grpSp>
        <p:nvGrpSpPr>
          <p:cNvPr id="46" name="Group 46"/>
          <p:cNvGrpSpPr/>
          <p:nvPr/>
        </p:nvGrpSpPr>
        <p:grpSpPr>
          <a:xfrm>
            <a:off x="12862917" y="4719786"/>
            <a:ext cx="4506962" cy="4338340"/>
            <a:chOff x="0" y="0"/>
            <a:chExt cx="6009283" cy="5784453"/>
          </a:xfrm>
        </p:grpSpPr>
        <p:sp>
          <p:nvSpPr>
            <p:cNvPr id="47" name="Freeform 47"/>
            <p:cNvSpPr/>
            <p:nvPr/>
          </p:nvSpPr>
          <p:spPr>
            <a:xfrm>
              <a:off x="0" y="0"/>
              <a:ext cx="6009283" cy="5784454"/>
            </a:xfrm>
            <a:custGeom>
              <a:avLst/>
              <a:gdLst/>
              <a:ahLst/>
              <a:cxnLst/>
              <a:rect l="l" t="t" r="r" b="b"/>
              <a:pathLst>
                <a:path w="6009283" h="5784454">
                  <a:moveTo>
                    <a:pt x="0" y="0"/>
                  </a:moveTo>
                  <a:lnTo>
                    <a:pt x="6009283" y="0"/>
                  </a:lnTo>
                  <a:lnTo>
                    <a:pt x="6009283" y="5784454"/>
                  </a:lnTo>
                  <a:lnTo>
                    <a:pt x="0" y="5784454"/>
                  </a:lnTo>
                  <a:close/>
                </a:path>
              </a:pathLst>
            </a:custGeom>
            <a:solidFill>
              <a:srgbClr val="000000">
                <a:alpha val="0"/>
              </a:srgbClr>
            </a:solidFill>
          </p:spPr>
          <p:txBody>
            <a:bodyPr/>
            <a:lstStyle/>
            <a:p>
              <a:endParaRPr lang="en-US"/>
            </a:p>
          </p:txBody>
        </p:sp>
        <p:sp>
          <p:nvSpPr>
            <p:cNvPr id="48" name="TextBox 48"/>
            <p:cNvSpPr txBox="1"/>
            <p:nvPr/>
          </p:nvSpPr>
          <p:spPr>
            <a:xfrm>
              <a:off x="0" y="-123825"/>
              <a:ext cx="6009283" cy="5908278"/>
            </a:xfrm>
            <a:prstGeom prst="rect">
              <a:avLst/>
            </a:prstGeom>
          </p:spPr>
          <p:txBody>
            <a:bodyPr lIns="0" tIns="0" rIns="0" bIns="0" rtlCol="0" anchor="t"/>
            <a:lstStyle/>
            <a:p>
              <a:pPr algn="l">
                <a:lnSpc>
                  <a:spcPts val="3374"/>
                </a:lnSpc>
              </a:pPr>
              <a:r>
                <a:rPr lang="en-US" sz="2125">
                  <a:solidFill>
                    <a:srgbClr val="3A3630"/>
                  </a:solidFill>
                  <a:latin typeface="Consolas"/>
                  <a:ea typeface="Consolas"/>
                  <a:cs typeface="Consolas"/>
                  <a:sym typeface="Consolas"/>
                </a:rPr>
                <a:t>while True:</a:t>
              </a:r>
            </a:p>
            <a:p>
              <a:pPr algn="l">
                <a:lnSpc>
                  <a:spcPts val="3374"/>
                </a:lnSpc>
              </a:pPr>
              <a:r>
                <a:rPr lang="en-US" sz="2125">
                  <a:solidFill>
                    <a:srgbClr val="3A3630"/>
                  </a:solidFill>
                  <a:latin typeface="Consolas"/>
                  <a:ea typeface="Consolas"/>
                  <a:cs typeface="Consolas"/>
                  <a:sym typeface="Consolas"/>
                </a:rPr>
                <a:t>  dist = read_sensor()</a:t>
              </a:r>
            </a:p>
            <a:p>
              <a:pPr algn="l">
                <a:lnSpc>
                  <a:spcPts val="3374"/>
                </a:lnSpc>
              </a:pPr>
              <a:r>
                <a:rPr lang="en-US" sz="2125">
                  <a:solidFill>
                    <a:srgbClr val="3A3630"/>
                  </a:solidFill>
                  <a:latin typeface="Consolas"/>
                  <a:ea typeface="Consolas"/>
                  <a:cs typeface="Consolas"/>
                  <a:sym typeface="Consolas"/>
                </a:rPr>
                <a:t>  if dist &lt; TURN_THRESHOLD:</a:t>
              </a:r>
            </a:p>
            <a:p>
              <a:pPr algn="l">
                <a:lnSpc>
                  <a:spcPts val="3374"/>
                </a:lnSpc>
              </a:pPr>
              <a:r>
                <a:rPr lang="en-US" sz="2125">
                  <a:solidFill>
                    <a:srgbClr val="3A3630"/>
                  </a:solidFill>
                  <a:latin typeface="Consolas"/>
                  <a:ea typeface="Consolas"/>
                  <a:cs typeface="Consolas"/>
                  <a:sym typeface="Consolas"/>
                </a:rPr>
                <a:t>    print('object detected')</a:t>
              </a:r>
            </a:p>
            <a:p>
              <a:pPr algn="l">
                <a:lnSpc>
                  <a:spcPts val="3374"/>
                </a:lnSpc>
              </a:pPr>
              <a:r>
                <a:rPr lang="en-US" sz="2125">
                  <a:solidFill>
                    <a:srgbClr val="3A3630"/>
                  </a:solidFill>
                  <a:latin typeface="Consolas"/>
                  <a:ea typeface="Consolas"/>
                  <a:cs typeface="Consolas"/>
                  <a:sym typeface="Consolas"/>
                </a:rPr>
                <a:t>    reverse()</a:t>
              </a:r>
            </a:p>
            <a:p>
              <a:pPr algn="l">
                <a:lnSpc>
                  <a:spcPts val="3374"/>
                </a:lnSpc>
              </a:pPr>
              <a:r>
                <a:rPr lang="en-US" sz="2125">
                  <a:solidFill>
                    <a:srgbClr val="3A3630"/>
                  </a:solidFill>
                  <a:latin typeface="Consolas"/>
                  <a:ea typeface="Consolas"/>
                  <a:cs typeface="Consolas"/>
                  <a:sym typeface="Consolas"/>
                </a:rPr>
                <a:t>    sleep(BACKUP_TIME)</a:t>
              </a:r>
            </a:p>
            <a:p>
              <a:pPr algn="l">
                <a:lnSpc>
                  <a:spcPts val="3374"/>
                </a:lnSpc>
              </a:pPr>
              <a:r>
                <a:rPr lang="en-US" sz="2125">
                  <a:solidFill>
                    <a:srgbClr val="3A3630"/>
                  </a:solidFill>
                  <a:latin typeface="Consolas"/>
                  <a:ea typeface="Consolas"/>
                  <a:cs typeface="Consolas"/>
                  <a:sym typeface="Consolas"/>
                </a:rPr>
                <a:t>    turn_right()</a:t>
              </a:r>
            </a:p>
            <a:p>
              <a:pPr algn="l">
                <a:lnSpc>
                  <a:spcPts val="3374"/>
                </a:lnSpc>
              </a:pPr>
              <a:r>
                <a:rPr lang="en-US" sz="2125">
                  <a:solidFill>
                    <a:srgbClr val="3A3630"/>
                  </a:solidFill>
                  <a:latin typeface="Consolas"/>
                  <a:ea typeface="Consolas"/>
                  <a:cs typeface="Consolas"/>
                  <a:sym typeface="Consolas"/>
                </a:rPr>
                <a:t>    sleep(TURN_TIME)</a:t>
              </a:r>
            </a:p>
            <a:p>
              <a:pPr algn="l">
                <a:lnSpc>
                  <a:spcPts val="3374"/>
                </a:lnSpc>
              </a:pPr>
              <a:r>
                <a:rPr lang="en-US" sz="2125">
                  <a:solidFill>
                    <a:srgbClr val="3A3630"/>
                  </a:solidFill>
                  <a:latin typeface="Consolas"/>
                  <a:ea typeface="Consolas"/>
                  <a:cs typeface="Consolas"/>
                  <a:sym typeface="Consolas"/>
                </a:rPr>
                <a:t>  else:</a:t>
              </a:r>
            </a:p>
            <a:p>
              <a:pPr algn="l">
                <a:lnSpc>
                  <a:spcPts val="3374"/>
                </a:lnSpc>
              </a:pPr>
              <a:r>
                <a:rPr lang="en-US" sz="2125">
                  <a:solidFill>
                    <a:srgbClr val="3A3630"/>
                  </a:solidFill>
                  <a:latin typeface="Consolas"/>
                  <a:ea typeface="Consolas"/>
                  <a:cs typeface="Consolas"/>
                  <a:sym typeface="Consolas"/>
                </a:rPr>
                <a:t>    forward()</a:t>
              </a:r>
            </a:p>
          </p:txBody>
        </p:sp>
      </p:grpSp>
      <p:sp>
        <p:nvSpPr>
          <p:cNvPr id="49" name="Freeform 49"/>
          <p:cNvSpPr/>
          <p:nvPr/>
        </p:nvSpPr>
        <p:spPr>
          <a:xfrm>
            <a:off x="5168437" y="6656488"/>
            <a:ext cx="3627561" cy="3304084"/>
          </a:xfrm>
          <a:custGeom>
            <a:avLst/>
            <a:gdLst/>
            <a:ahLst/>
            <a:cxnLst/>
            <a:rect l="l" t="t" r="r" b="b"/>
            <a:pathLst>
              <a:path w="3627561" h="3304084">
                <a:moveTo>
                  <a:pt x="0" y="0"/>
                </a:moveTo>
                <a:lnTo>
                  <a:pt x="3627561" y="0"/>
                </a:lnTo>
                <a:lnTo>
                  <a:pt x="3627561" y="3304084"/>
                </a:lnTo>
                <a:lnTo>
                  <a:pt x="0" y="3304084"/>
                </a:lnTo>
                <a:lnTo>
                  <a:pt x="0" y="0"/>
                </a:lnTo>
                <a:close/>
              </a:path>
            </a:pathLst>
          </a:custGeom>
          <a:blipFill>
            <a:blip r:embed="rId2"/>
            <a:stretch>
              <a:fillRect/>
            </a:stretch>
          </a:blipFill>
        </p:spPr>
        <p:txBody>
          <a:bodyPr/>
          <a:lstStyle/>
          <a:p>
            <a:endParaRPr lang="en-US"/>
          </a:p>
        </p:txBody>
      </p:sp>
      <p:sp>
        <p:nvSpPr>
          <p:cNvPr id="50" name="Freeform 50"/>
          <p:cNvSpPr/>
          <p:nvPr/>
        </p:nvSpPr>
        <p:spPr>
          <a:xfrm>
            <a:off x="382934" y="7394520"/>
            <a:ext cx="4593022" cy="2119856"/>
          </a:xfrm>
          <a:custGeom>
            <a:avLst/>
            <a:gdLst/>
            <a:ahLst/>
            <a:cxnLst/>
            <a:rect l="l" t="t" r="r" b="b"/>
            <a:pathLst>
              <a:path w="4593022" h="2119856">
                <a:moveTo>
                  <a:pt x="0" y="0"/>
                </a:moveTo>
                <a:lnTo>
                  <a:pt x="4593021" y="0"/>
                </a:lnTo>
                <a:lnTo>
                  <a:pt x="4593021" y="2119856"/>
                </a:lnTo>
                <a:lnTo>
                  <a:pt x="0" y="2119856"/>
                </a:lnTo>
                <a:lnTo>
                  <a:pt x="0" y="0"/>
                </a:lnTo>
                <a:close/>
              </a:path>
            </a:pathLst>
          </a:custGeom>
          <a:blipFill>
            <a:blip r:embed="rId3"/>
            <a:stretch>
              <a:fillRect/>
            </a:stretch>
          </a:blipFill>
        </p:spPr>
        <p:txBody>
          <a:bodyPr/>
          <a:lstStyle/>
          <a:p>
            <a:endParaRPr lang="en-US"/>
          </a:p>
        </p:txBody>
      </p:sp>
      <p:sp>
        <p:nvSpPr>
          <p:cNvPr id="51" name="Freeform 51"/>
          <p:cNvSpPr/>
          <p:nvPr/>
        </p:nvSpPr>
        <p:spPr>
          <a:xfrm>
            <a:off x="8892239" y="6846988"/>
            <a:ext cx="3345948" cy="2615431"/>
          </a:xfrm>
          <a:custGeom>
            <a:avLst/>
            <a:gdLst/>
            <a:ahLst/>
            <a:cxnLst/>
            <a:rect l="l" t="t" r="r" b="b"/>
            <a:pathLst>
              <a:path w="3345948" h="2615431">
                <a:moveTo>
                  <a:pt x="0" y="0"/>
                </a:moveTo>
                <a:lnTo>
                  <a:pt x="3345949" y="0"/>
                </a:lnTo>
                <a:lnTo>
                  <a:pt x="3345949" y="2615431"/>
                </a:lnTo>
                <a:lnTo>
                  <a:pt x="0" y="2615431"/>
                </a:lnTo>
                <a:lnTo>
                  <a:pt x="0" y="0"/>
                </a:lnTo>
                <a:close/>
              </a:path>
            </a:pathLst>
          </a:custGeom>
          <a:blipFill>
            <a:blip r:embed="rId4"/>
            <a:stretch>
              <a:fillRect/>
            </a:stretch>
          </a:blipFill>
        </p:spPr>
        <p:txBody>
          <a:bodyPr/>
          <a:lstStyle/>
          <a:p>
            <a:endParaRPr lang="en-US"/>
          </a:p>
        </p:txBody>
      </p:sp>
      <p:pic>
        <p:nvPicPr>
          <p:cNvPr id="53" name="Picture 2" descr="Prepare2Nspire Logo">
            <a:extLst>
              <a:ext uri="{FF2B5EF4-FFF2-40B4-BE49-F238E27FC236}">
                <a16:creationId xmlns:a16="http://schemas.microsoft.com/office/drawing/2014/main" id="{A90E218B-C657-0D3C-DC77-A0EF908AB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0" y="8343900"/>
            <a:ext cx="2540000" cy="176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E4CF"/>
            </a:solidFill>
          </p:spPr>
          <p:txBody>
            <a:bodyPr/>
            <a:lstStyle/>
            <a:p>
              <a:endParaRPr lang="en-US"/>
            </a:p>
          </p:txBody>
        </p:sp>
      </p:grpSp>
      <p:grpSp>
        <p:nvGrpSpPr>
          <p:cNvPr id="4" name="Group 4"/>
          <p:cNvGrpSpPr/>
          <p:nvPr/>
        </p:nvGrpSpPr>
        <p:grpSpPr>
          <a:xfrm>
            <a:off x="0" y="60617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EF5E7"/>
            </a:solidFill>
          </p:spPr>
          <p:txBody>
            <a:bodyPr/>
            <a:lstStyle/>
            <a:p>
              <a:endParaRPr lang="en-US"/>
            </a:p>
          </p:txBody>
        </p:sp>
      </p:grpSp>
      <p:grpSp>
        <p:nvGrpSpPr>
          <p:cNvPr id="6" name="Group 6"/>
          <p:cNvGrpSpPr/>
          <p:nvPr/>
        </p:nvGrpSpPr>
        <p:grpSpPr>
          <a:xfrm>
            <a:off x="992237" y="1354274"/>
            <a:ext cx="11925746" cy="1132367"/>
            <a:chOff x="0" y="0"/>
            <a:chExt cx="15900995" cy="1509823"/>
          </a:xfrm>
        </p:grpSpPr>
        <p:sp>
          <p:nvSpPr>
            <p:cNvPr id="7" name="Freeform 7"/>
            <p:cNvSpPr/>
            <p:nvPr/>
          </p:nvSpPr>
          <p:spPr>
            <a:xfrm>
              <a:off x="0" y="0"/>
              <a:ext cx="15900995" cy="1509823"/>
            </a:xfrm>
            <a:custGeom>
              <a:avLst/>
              <a:gdLst/>
              <a:ahLst/>
              <a:cxnLst/>
              <a:rect l="l" t="t" r="r" b="b"/>
              <a:pathLst>
                <a:path w="15900995" h="1509823">
                  <a:moveTo>
                    <a:pt x="0" y="0"/>
                  </a:moveTo>
                  <a:lnTo>
                    <a:pt x="15900995" y="0"/>
                  </a:lnTo>
                  <a:lnTo>
                    <a:pt x="15900995" y="1509823"/>
                  </a:lnTo>
                  <a:lnTo>
                    <a:pt x="0" y="1509823"/>
                  </a:lnTo>
                  <a:close/>
                </a:path>
              </a:pathLst>
            </a:custGeom>
            <a:solidFill>
              <a:srgbClr val="000000">
                <a:alpha val="0"/>
              </a:srgbClr>
            </a:solidFill>
          </p:spPr>
          <p:txBody>
            <a:bodyPr/>
            <a:lstStyle/>
            <a:p>
              <a:endParaRPr lang="en-US"/>
            </a:p>
          </p:txBody>
        </p:sp>
        <p:sp>
          <p:nvSpPr>
            <p:cNvPr id="8" name="TextBox 8"/>
            <p:cNvSpPr txBox="1"/>
            <p:nvPr/>
          </p:nvSpPr>
          <p:spPr>
            <a:xfrm>
              <a:off x="0" y="-57150"/>
              <a:ext cx="15900995" cy="1566973"/>
            </a:xfrm>
            <a:prstGeom prst="rect">
              <a:avLst/>
            </a:prstGeom>
          </p:spPr>
          <p:txBody>
            <a:bodyPr lIns="0" tIns="0" rIns="0" bIns="0" rtlCol="0" anchor="t"/>
            <a:lstStyle/>
            <a:p>
              <a:pPr algn="l">
                <a:lnSpc>
                  <a:spcPts val="6937"/>
                </a:lnSpc>
              </a:pPr>
              <a:r>
                <a:rPr lang="en-US" sz="5562">
                  <a:solidFill>
                    <a:srgbClr val="124E73"/>
                  </a:solidFill>
                  <a:latin typeface="Arimo"/>
                  <a:ea typeface="Arimo"/>
                  <a:cs typeface="Arimo"/>
                  <a:sym typeface="Arimo"/>
                </a:rPr>
                <a:t>Build a Moving Rainbow STEM Kit</a:t>
              </a:r>
            </a:p>
          </p:txBody>
        </p:sp>
      </p:grpSp>
      <p:grpSp>
        <p:nvGrpSpPr>
          <p:cNvPr id="9" name="Group 9"/>
          <p:cNvGrpSpPr/>
          <p:nvPr/>
        </p:nvGrpSpPr>
        <p:grpSpPr>
          <a:xfrm>
            <a:off x="992237" y="2991838"/>
            <a:ext cx="16303526" cy="907256"/>
            <a:chOff x="0" y="0"/>
            <a:chExt cx="21738035" cy="1209675"/>
          </a:xfrm>
        </p:grpSpPr>
        <p:sp>
          <p:nvSpPr>
            <p:cNvPr id="10" name="Freeform 10"/>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txBody>
            <a:bodyPr/>
            <a:lstStyle/>
            <a:p>
              <a:endParaRPr lang="en-US"/>
            </a:p>
          </p:txBody>
        </p:sp>
        <p:sp>
          <p:nvSpPr>
            <p:cNvPr id="11" name="TextBox 11"/>
            <p:cNvSpPr txBox="1"/>
            <p:nvPr/>
          </p:nvSpPr>
          <p:spPr>
            <a:xfrm>
              <a:off x="0" y="-95250"/>
              <a:ext cx="21738035" cy="1304925"/>
            </a:xfrm>
            <a:prstGeom prst="rect">
              <a:avLst/>
            </a:prstGeom>
          </p:spPr>
          <p:txBody>
            <a:bodyPr lIns="0" tIns="0" rIns="0" bIns="0" rtlCol="0" anchor="t"/>
            <a:lstStyle/>
            <a:p>
              <a:pPr algn="l">
                <a:lnSpc>
                  <a:spcPts val="3562"/>
                </a:lnSpc>
              </a:pPr>
              <a:r>
                <a:rPr lang="en-US" sz="2187">
                  <a:solidFill>
                    <a:srgbClr val="2B4150"/>
                  </a:solidFill>
                  <a:latin typeface="Source Sans Pro"/>
                  <a:ea typeface="Source Sans Pro"/>
                  <a:cs typeface="Source Sans Pro"/>
                  <a:sym typeface="Source Sans Pro"/>
                </a:rPr>
                <a:t>Learn computer science basics with a fun, hands-on project! These kits use low-cost parts. Each kit will help you build your own moving rainbow. Take it home and show your friends! Here is a list of Parts:</a:t>
              </a:r>
            </a:p>
          </p:txBody>
        </p:sp>
      </p:grpSp>
      <p:grpSp>
        <p:nvGrpSpPr>
          <p:cNvPr id="12" name="Group 12"/>
          <p:cNvGrpSpPr/>
          <p:nvPr/>
        </p:nvGrpSpPr>
        <p:grpSpPr>
          <a:xfrm>
            <a:off x="992237" y="4190554"/>
            <a:ext cx="16303526" cy="453629"/>
            <a:chOff x="0" y="0"/>
            <a:chExt cx="21738035" cy="604838"/>
          </a:xfrm>
        </p:grpSpPr>
        <p:sp>
          <p:nvSpPr>
            <p:cNvPr id="13" name="Freeform 13"/>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a:p>
          </p:txBody>
        </p:sp>
        <p:sp>
          <p:nvSpPr>
            <p:cNvPr id="14" name="TextBox 14"/>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a:solidFill>
                    <a:srgbClr val="2B4150"/>
                  </a:solidFill>
                  <a:latin typeface="Source Sans Pro"/>
                  <a:ea typeface="Source Sans Pro"/>
                  <a:cs typeface="Source Sans Pro"/>
                  <a:sym typeface="Source Sans Pro"/>
                </a:rPr>
                <a:t>Raspberry Pi Pico ($4)</a:t>
              </a:r>
            </a:p>
          </p:txBody>
        </p:sp>
      </p:grpSp>
      <p:grpSp>
        <p:nvGrpSpPr>
          <p:cNvPr id="15" name="Group 15"/>
          <p:cNvGrpSpPr/>
          <p:nvPr/>
        </p:nvGrpSpPr>
        <p:grpSpPr>
          <a:xfrm>
            <a:off x="992237" y="4743301"/>
            <a:ext cx="16303526" cy="453629"/>
            <a:chOff x="0" y="0"/>
            <a:chExt cx="21738035" cy="604838"/>
          </a:xfrm>
        </p:grpSpPr>
        <p:sp>
          <p:nvSpPr>
            <p:cNvPr id="16" name="Freeform 16"/>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a:p>
          </p:txBody>
        </p:sp>
        <p:sp>
          <p:nvSpPr>
            <p:cNvPr id="17" name="TextBox 17"/>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dirty="0">
                  <a:solidFill>
                    <a:srgbClr val="2B4150"/>
                  </a:solidFill>
                  <a:latin typeface="Source Sans Pro"/>
                  <a:ea typeface="Source Sans Pro"/>
                  <a:cs typeface="Source Sans Pro"/>
                  <a:sym typeface="Source Sans Pro"/>
                </a:rPr>
                <a:t>10-element LED strip ($4.70)</a:t>
              </a:r>
            </a:p>
          </p:txBody>
        </p:sp>
      </p:grpSp>
      <p:grpSp>
        <p:nvGrpSpPr>
          <p:cNvPr id="18" name="Group 18"/>
          <p:cNvGrpSpPr/>
          <p:nvPr/>
        </p:nvGrpSpPr>
        <p:grpSpPr>
          <a:xfrm>
            <a:off x="992237" y="5296049"/>
            <a:ext cx="16303526" cy="453629"/>
            <a:chOff x="0" y="0"/>
            <a:chExt cx="21738035" cy="604838"/>
          </a:xfrm>
        </p:grpSpPr>
        <p:sp>
          <p:nvSpPr>
            <p:cNvPr id="19" name="Freeform 19"/>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a:p>
          </p:txBody>
        </p:sp>
        <p:sp>
          <p:nvSpPr>
            <p:cNvPr id="20" name="TextBox 20"/>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dirty="0">
                  <a:solidFill>
                    <a:srgbClr val="2B4150"/>
                  </a:solidFill>
                  <a:latin typeface="Source Sans Pro"/>
                  <a:ea typeface="Source Sans Pro"/>
                  <a:cs typeface="Source Sans Pro"/>
                  <a:sym typeface="Source Sans Pro"/>
                </a:rPr>
                <a:t>Mini breadboard ($2)</a:t>
              </a:r>
            </a:p>
          </p:txBody>
        </p:sp>
      </p:grpSp>
      <p:grpSp>
        <p:nvGrpSpPr>
          <p:cNvPr id="21" name="Group 21"/>
          <p:cNvGrpSpPr/>
          <p:nvPr/>
        </p:nvGrpSpPr>
        <p:grpSpPr>
          <a:xfrm>
            <a:off x="992237" y="5848796"/>
            <a:ext cx="16303526" cy="453629"/>
            <a:chOff x="0" y="0"/>
            <a:chExt cx="21738035" cy="604838"/>
          </a:xfrm>
        </p:grpSpPr>
        <p:sp>
          <p:nvSpPr>
            <p:cNvPr id="22" name="Freeform 22"/>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dirty="0"/>
            </a:p>
          </p:txBody>
        </p:sp>
        <p:sp>
          <p:nvSpPr>
            <p:cNvPr id="23" name="TextBox 23"/>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a:solidFill>
                    <a:srgbClr val="2B4150"/>
                  </a:solidFill>
                  <a:latin typeface="Source Sans Pro"/>
                  <a:ea typeface="Source Sans Pro"/>
                  <a:cs typeface="Source Sans Pro"/>
                  <a:sym typeface="Source Sans Pro"/>
                </a:rPr>
                <a:t>Battery holder ($0.70)</a:t>
              </a:r>
            </a:p>
          </p:txBody>
        </p:sp>
      </p:grpSp>
      <p:grpSp>
        <p:nvGrpSpPr>
          <p:cNvPr id="24" name="Group 24"/>
          <p:cNvGrpSpPr/>
          <p:nvPr/>
        </p:nvGrpSpPr>
        <p:grpSpPr>
          <a:xfrm>
            <a:off x="992237" y="6401544"/>
            <a:ext cx="16303526" cy="453629"/>
            <a:chOff x="0" y="0"/>
            <a:chExt cx="21738035" cy="604838"/>
          </a:xfrm>
        </p:grpSpPr>
        <p:sp>
          <p:nvSpPr>
            <p:cNvPr id="25" name="Freeform 25"/>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a:p>
          </p:txBody>
        </p:sp>
        <p:sp>
          <p:nvSpPr>
            <p:cNvPr id="26" name="TextBox 26"/>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dirty="0">
                  <a:solidFill>
                    <a:srgbClr val="2B4150"/>
                  </a:solidFill>
                  <a:latin typeface="Source Sans Pro"/>
                  <a:ea typeface="Source Sans Pro"/>
                  <a:cs typeface="Source Sans Pro"/>
                  <a:sym typeface="Source Sans Pro"/>
                </a:rPr>
                <a:t>Polystyrene Box ($2.50)</a:t>
              </a:r>
            </a:p>
          </p:txBody>
        </p:sp>
      </p:grpSp>
      <p:grpSp>
        <p:nvGrpSpPr>
          <p:cNvPr id="27" name="Group 27"/>
          <p:cNvGrpSpPr/>
          <p:nvPr/>
        </p:nvGrpSpPr>
        <p:grpSpPr>
          <a:xfrm>
            <a:off x="992237" y="6954291"/>
            <a:ext cx="16303526" cy="453629"/>
            <a:chOff x="0" y="0"/>
            <a:chExt cx="21738035" cy="604838"/>
          </a:xfrm>
        </p:grpSpPr>
        <p:sp>
          <p:nvSpPr>
            <p:cNvPr id="28" name="Freeform 28"/>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dirty="0"/>
            </a:p>
          </p:txBody>
        </p:sp>
        <p:sp>
          <p:nvSpPr>
            <p:cNvPr id="29" name="TextBox 29"/>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dirty="0">
                  <a:solidFill>
                    <a:srgbClr val="2B4150"/>
                  </a:solidFill>
                  <a:latin typeface="Source Sans Pro"/>
                  <a:ea typeface="Source Sans Pro"/>
                </a:rPr>
                <a:t>Microcontroller Wire $6.00 </a:t>
              </a:r>
              <a:endParaRPr lang="en-US" sz="2187" dirty="0">
                <a:solidFill>
                  <a:srgbClr val="2B4150"/>
                </a:solidFill>
                <a:latin typeface="Source Sans Pro"/>
                <a:ea typeface="Source Sans Pro"/>
                <a:sym typeface="Source Sans Pro"/>
              </a:endParaRPr>
            </a:p>
          </p:txBody>
        </p:sp>
      </p:grpSp>
      <p:grpSp>
        <p:nvGrpSpPr>
          <p:cNvPr id="30" name="Group 30"/>
          <p:cNvGrpSpPr/>
          <p:nvPr/>
        </p:nvGrpSpPr>
        <p:grpSpPr>
          <a:xfrm>
            <a:off x="992237" y="7507040"/>
            <a:ext cx="16303526" cy="453629"/>
            <a:chOff x="0" y="0"/>
            <a:chExt cx="21738035" cy="604838"/>
          </a:xfrm>
        </p:grpSpPr>
        <p:sp>
          <p:nvSpPr>
            <p:cNvPr id="31" name="Freeform 31"/>
            <p:cNvSpPr/>
            <p:nvPr/>
          </p:nvSpPr>
          <p:spPr>
            <a:xfrm>
              <a:off x="0" y="0"/>
              <a:ext cx="21738034" cy="604838"/>
            </a:xfrm>
            <a:custGeom>
              <a:avLst/>
              <a:gdLst/>
              <a:ahLst/>
              <a:cxnLst/>
              <a:rect l="l" t="t" r="r" b="b"/>
              <a:pathLst>
                <a:path w="21738034" h="604838">
                  <a:moveTo>
                    <a:pt x="0" y="0"/>
                  </a:moveTo>
                  <a:lnTo>
                    <a:pt x="21738034" y="0"/>
                  </a:lnTo>
                  <a:lnTo>
                    <a:pt x="21738034" y="604838"/>
                  </a:lnTo>
                  <a:lnTo>
                    <a:pt x="0" y="604838"/>
                  </a:lnTo>
                  <a:close/>
                </a:path>
              </a:pathLst>
            </a:custGeom>
            <a:solidFill>
              <a:srgbClr val="000000">
                <a:alpha val="0"/>
              </a:srgbClr>
            </a:solidFill>
          </p:spPr>
          <p:txBody>
            <a:bodyPr/>
            <a:lstStyle/>
            <a:p>
              <a:endParaRPr lang="en-US"/>
            </a:p>
          </p:txBody>
        </p:sp>
        <p:sp>
          <p:nvSpPr>
            <p:cNvPr id="32" name="TextBox 32"/>
            <p:cNvSpPr txBox="1"/>
            <p:nvPr/>
          </p:nvSpPr>
          <p:spPr>
            <a:xfrm>
              <a:off x="0" y="-95250"/>
              <a:ext cx="21738035" cy="700088"/>
            </a:xfrm>
            <a:prstGeom prst="rect">
              <a:avLst/>
            </a:prstGeom>
          </p:spPr>
          <p:txBody>
            <a:bodyPr lIns="0" tIns="0" rIns="0" bIns="0" rtlCol="0" anchor="t"/>
            <a:lstStyle/>
            <a:p>
              <a:pPr marL="329902" lvl="1" indent="-164951" algn="l">
                <a:lnSpc>
                  <a:spcPts val="3562"/>
                </a:lnSpc>
                <a:buFont typeface="Arial"/>
                <a:buChar char="•"/>
              </a:pPr>
              <a:r>
                <a:rPr lang="en-US" sz="2187">
                  <a:solidFill>
                    <a:srgbClr val="2B4150"/>
                  </a:solidFill>
                  <a:latin typeface="Source Sans Pro"/>
                  <a:ea typeface="Source Sans Pro"/>
                  <a:cs typeface="Source Sans Pro"/>
                  <a:sym typeface="Source Sans Pro"/>
                </a:rPr>
                <a:t>On-off switch ($1.00)</a:t>
              </a:r>
            </a:p>
          </p:txBody>
        </p:sp>
      </p:grpSp>
      <p:sp>
        <p:nvSpPr>
          <p:cNvPr id="33" name="Freeform 33"/>
          <p:cNvSpPr/>
          <p:nvPr/>
        </p:nvSpPr>
        <p:spPr>
          <a:xfrm>
            <a:off x="5765131" y="4119116"/>
            <a:ext cx="5041514" cy="3109360"/>
          </a:xfrm>
          <a:custGeom>
            <a:avLst/>
            <a:gdLst/>
            <a:ahLst/>
            <a:cxnLst/>
            <a:rect l="l" t="t" r="r" b="b"/>
            <a:pathLst>
              <a:path w="5041514" h="3109360">
                <a:moveTo>
                  <a:pt x="0" y="0"/>
                </a:moveTo>
                <a:lnTo>
                  <a:pt x="5041514" y="0"/>
                </a:lnTo>
                <a:lnTo>
                  <a:pt x="5041514" y="3109361"/>
                </a:lnTo>
                <a:lnTo>
                  <a:pt x="0" y="3109361"/>
                </a:lnTo>
                <a:lnTo>
                  <a:pt x="0" y="0"/>
                </a:lnTo>
                <a:close/>
              </a:path>
            </a:pathLst>
          </a:custGeom>
          <a:blipFill>
            <a:blip r:embed="rId3"/>
            <a:stretch>
              <a:fillRect/>
            </a:stretch>
          </a:blipFill>
        </p:spPr>
        <p:txBody>
          <a:bodyPr/>
          <a:lstStyle/>
          <a:p>
            <a:endParaRPr lang="en-US"/>
          </a:p>
        </p:txBody>
      </p:sp>
      <p:sp>
        <p:nvSpPr>
          <p:cNvPr id="34" name="Freeform 34"/>
          <p:cNvSpPr/>
          <p:nvPr/>
        </p:nvSpPr>
        <p:spPr>
          <a:xfrm>
            <a:off x="11424102" y="6278288"/>
            <a:ext cx="5925719" cy="2879826"/>
          </a:xfrm>
          <a:custGeom>
            <a:avLst/>
            <a:gdLst/>
            <a:ahLst/>
            <a:cxnLst/>
            <a:rect l="l" t="t" r="r" b="b"/>
            <a:pathLst>
              <a:path w="5925719" h="2879826">
                <a:moveTo>
                  <a:pt x="0" y="0"/>
                </a:moveTo>
                <a:lnTo>
                  <a:pt x="5925719" y="0"/>
                </a:lnTo>
                <a:lnTo>
                  <a:pt x="5925719" y="2879826"/>
                </a:lnTo>
                <a:lnTo>
                  <a:pt x="0" y="2879826"/>
                </a:lnTo>
                <a:lnTo>
                  <a:pt x="0" y="0"/>
                </a:lnTo>
                <a:close/>
              </a:path>
            </a:pathLst>
          </a:custGeom>
          <a:blipFill>
            <a:blip r:embed="rId4"/>
            <a:stretch>
              <a:fillRect l="-10653" r="-10653"/>
            </a:stretch>
          </a:blipFill>
        </p:spPr>
        <p:txBody>
          <a:bodyPr/>
          <a:lstStyle/>
          <a:p>
            <a:endParaRPr lang="en-US" dirty="0"/>
          </a:p>
        </p:txBody>
      </p:sp>
      <p:pic>
        <p:nvPicPr>
          <p:cNvPr id="36" name="Picture 2" descr="Prepare2Nspire Logo">
            <a:extLst>
              <a:ext uri="{FF2B5EF4-FFF2-40B4-BE49-F238E27FC236}">
                <a16:creationId xmlns:a16="http://schemas.microsoft.com/office/drawing/2014/main" id="{9568E892-FB3B-10EC-F3C6-139A0B981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0" y="8343900"/>
            <a:ext cx="2540000" cy="176530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15">
            <a:extLst>
              <a:ext uri="{FF2B5EF4-FFF2-40B4-BE49-F238E27FC236}">
                <a16:creationId xmlns:a16="http://schemas.microsoft.com/office/drawing/2014/main" id="{C9D89BB9-C669-947A-5B9F-E905743F84EB}"/>
              </a:ext>
            </a:extLst>
          </p:cNvPr>
          <p:cNvGrpSpPr/>
          <p:nvPr/>
        </p:nvGrpSpPr>
        <p:grpSpPr>
          <a:xfrm>
            <a:off x="11179511" y="3949423"/>
            <a:ext cx="3982344" cy="628308"/>
            <a:chOff x="-1" y="-19051"/>
            <a:chExt cx="4395390" cy="837744"/>
          </a:xfrm>
        </p:grpSpPr>
        <p:sp>
          <p:nvSpPr>
            <p:cNvPr id="38" name="Freeform 16">
              <a:extLst>
                <a:ext uri="{FF2B5EF4-FFF2-40B4-BE49-F238E27FC236}">
                  <a16:creationId xmlns:a16="http://schemas.microsoft.com/office/drawing/2014/main" id="{4F4CC2C5-179A-6713-6417-F33C5D8C74CD}"/>
                </a:ext>
              </a:extLst>
            </p:cNvPr>
            <p:cNvSpPr/>
            <p:nvPr/>
          </p:nvSpPr>
          <p:spPr>
            <a:xfrm>
              <a:off x="0" y="0"/>
              <a:ext cx="3540125" cy="818693"/>
            </a:xfrm>
            <a:custGeom>
              <a:avLst/>
              <a:gdLst/>
              <a:ahLst/>
              <a:cxnLst/>
              <a:rect l="l" t="t" r="r" b="b"/>
              <a:pathLst>
                <a:path w="3540125" h="818693">
                  <a:moveTo>
                    <a:pt x="0" y="0"/>
                  </a:moveTo>
                  <a:lnTo>
                    <a:pt x="3540125" y="0"/>
                  </a:lnTo>
                  <a:lnTo>
                    <a:pt x="3540125" y="818693"/>
                  </a:lnTo>
                  <a:lnTo>
                    <a:pt x="0" y="818693"/>
                  </a:lnTo>
                  <a:close/>
                </a:path>
              </a:pathLst>
            </a:custGeom>
            <a:solidFill>
              <a:srgbClr val="000000">
                <a:alpha val="0"/>
              </a:srgbClr>
            </a:solidFill>
          </p:spPr>
          <p:txBody>
            <a:bodyPr/>
            <a:lstStyle/>
            <a:p>
              <a:endParaRPr lang="en-US" dirty="0"/>
            </a:p>
          </p:txBody>
        </p:sp>
        <p:sp>
          <p:nvSpPr>
            <p:cNvPr id="39" name="TextBox 17">
              <a:extLst>
                <a:ext uri="{FF2B5EF4-FFF2-40B4-BE49-F238E27FC236}">
                  <a16:creationId xmlns:a16="http://schemas.microsoft.com/office/drawing/2014/main" id="{CE46B27A-721A-B55C-00CC-51863F12E87D}"/>
                </a:ext>
              </a:extLst>
            </p:cNvPr>
            <p:cNvSpPr txBox="1"/>
            <p:nvPr/>
          </p:nvSpPr>
          <p:spPr>
            <a:xfrm>
              <a:off x="-1" y="-19051"/>
              <a:ext cx="4395390" cy="837744"/>
            </a:xfrm>
            <a:prstGeom prst="rect">
              <a:avLst/>
            </a:prstGeom>
          </p:spPr>
          <p:txBody>
            <a:bodyPr lIns="0" tIns="0" rIns="0" bIns="0" rtlCol="0" anchor="t"/>
            <a:lstStyle/>
            <a:p>
              <a:pPr algn="l">
                <a:lnSpc>
                  <a:spcPts val="3556"/>
                </a:lnSpc>
              </a:pPr>
              <a:r>
                <a:rPr lang="en-US" sz="2862" b="1" dirty="0">
                  <a:solidFill>
                    <a:srgbClr val="38512F"/>
                  </a:solidFill>
                  <a:latin typeface="Lora Bold"/>
                  <a:ea typeface="Lora Bold"/>
                  <a:cs typeface="Lora Bold"/>
                  <a:sym typeface="Lora Bold"/>
                </a:rPr>
                <a:t>Total Cost Per Student</a:t>
              </a:r>
            </a:p>
          </p:txBody>
        </p:sp>
      </p:grpSp>
      <p:grpSp>
        <p:nvGrpSpPr>
          <p:cNvPr id="40" name="Group 18">
            <a:extLst>
              <a:ext uri="{FF2B5EF4-FFF2-40B4-BE49-F238E27FC236}">
                <a16:creationId xmlns:a16="http://schemas.microsoft.com/office/drawing/2014/main" id="{ABF44E7E-9B23-14EF-239B-3FDDA3FCA22E}"/>
              </a:ext>
            </a:extLst>
          </p:cNvPr>
          <p:cNvGrpSpPr/>
          <p:nvPr/>
        </p:nvGrpSpPr>
        <p:grpSpPr>
          <a:xfrm>
            <a:off x="11196552" y="4672488"/>
            <a:ext cx="6265835" cy="853598"/>
            <a:chOff x="0" y="0"/>
            <a:chExt cx="10771783" cy="1135735"/>
          </a:xfrm>
        </p:grpSpPr>
        <p:sp>
          <p:nvSpPr>
            <p:cNvPr id="41" name="Freeform 19">
              <a:extLst>
                <a:ext uri="{FF2B5EF4-FFF2-40B4-BE49-F238E27FC236}">
                  <a16:creationId xmlns:a16="http://schemas.microsoft.com/office/drawing/2014/main" id="{0D3E7169-8D5D-EFEF-3762-B79349F76F97}"/>
                </a:ext>
              </a:extLst>
            </p:cNvPr>
            <p:cNvSpPr/>
            <p:nvPr/>
          </p:nvSpPr>
          <p:spPr>
            <a:xfrm>
              <a:off x="0" y="0"/>
              <a:ext cx="10771784" cy="1135735"/>
            </a:xfrm>
            <a:custGeom>
              <a:avLst/>
              <a:gdLst/>
              <a:ahLst/>
              <a:cxnLst/>
              <a:rect l="l" t="t" r="r" b="b"/>
              <a:pathLst>
                <a:path w="10771784" h="1135735">
                  <a:moveTo>
                    <a:pt x="0" y="0"/>
                  </a:moveTo>
                  <a:lnTo>
                    <a:pt x="10771784" y="0"/>
                  </a:lnTo>
                  <a:lnTo>
                    <a:pt x="10771784" y="1135735"/>
                  </a:lnTo>
                  <a:lnTo>
                    <a:pt x="0" y="1135735"/>
                  </a:lnTo>
                  <a:close/>
                </a:path>
              </a:pathLst>
            </a:custGeom>
            <a:solidFill>
              <a:srgbClr val="000000">
                <a:alpha val="0"/>
              </a:srgbClr>
            </a:solidFill>
          </p:spPr>
          <p:txBody>
            <a:bodyPr/>
            <a:lstStyle/>
            <a:p>
              <a:endParaRPr lang="en-US"/>
            </a:p>
          </p:txBody>
        </p:sp>
        <p:sp>
          <p:nvSpPr>
            <p:cNvPr id="42" name="TextBox 20">
              <a:extLst>
                <a:ext uri="{FF2B5EF4-FFF2-40B4-BE49-F238E27FC236}">
                  <a16:creationId xmlns:a16="http://schemas.microsoft.com/office/drawing/2014/main" id="{9D0EFF3E-2B93-DC20-C03A-4FA38DA1CA9A}"/>
                </a:ext>
              </a:extLst>
            </p:cNvPr>
            <p:cNvSpPr txBox="1"/>
            <p:nvPr/>
          </p:nvSpPr>
          <p:spPr>
            <a:xfrm>
              <a:off x="0" y="-85725"/>
              <a:ext cx="10771783" cy="1221460"/>
            </a:xfrm>
            <a:prstGeom prst="rect">
              <a:avLst/>
            </a:prstGeom>
          </p:spPr>
          <p:txBody>
            <a:bodyPr lIns="0" tIns="0" rIns="0" bIns="0" rtlCol="0" anchor="t"/>
            <a:lstStyle/>
            <a:p>
              <a:pPr algn="l">
                <a:lnSpc>
                  <a:spcPts val="3455"/>
                </a:lnSpc>
              </a:pPr>
              <a:r>
                <a:rPr lang="en-US" sz="2149" dirty="0">
                  <a:solidFill>
                    <a:srgbClr val="3A3630"/>
                  </a:solidFill>
                  <a:latin typeface="Source Sans Pro"/>
                  <a:ea typeface="Source Sans Pro"/>
                  <a:cs typeface="Source Sans Pro"/>
                  <a:sym typeface="Source Sans Pro"/>
                </a:rPr>
                <a:t>All these cool parts cost only </a:t>
              </a:r>
              <a:r>
                <a:rPr lang="en-US" sz="2149" b="1" dirty="0">
                  <a:solidFill>
                    <a:srgbClr val="3A3630"/>
                  </a:solidFill>
                  <a:latin typeface="Source Sans Pro"/>
                  <a:ea typeface="Source Sans Pro"/>
                  <a:cs typeface="Source Sans Pro"/>
                  <a:sym typeface="Source Sans Pro"/>
                </a:rPr>
                <a:t>$18 Per Student</a:t>
              </a:r>
              <a:r>
                <a:rPr lang="en-US" sz="2149" dirty="0">
                  <a:solidFill>
                    <a:srgbClr val="3A3630"/>
                  </a:solidFill>
                  <a:latin typeface="Source Sans Pro"/>
                  <a:ea typeface="Source Sans Pro"/>
                  <a:cs typeface="Source Sans Pro"/>
                  <a:sym typeface="Source Sans Pro"/>
                </a:rPr>
                <a:t>! Build your robot and learn about STEM.</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2E4CF"/>
            </a:solidFill>
          </p:spPr>
          <p:txBody>
            <a:bodyPr/>
            <a:lstStyle/>
            <a:p>
              <a:endParaRPr lang="en-US"/>
            </a:p>
          </p:txBody>
        </p:sp>
      </p:grpSp>
      <p:grpSp>
        <p:nvGrpSpPr>
          <p:cNvPr id="4" name="Group 4"/>
          <p:cNvGrpSpPr/>
          <p:nvPr/>
        </p:nvGrpSpPr>
        <p:grpSpPr>
          <a:xfrm>
            <a:off x="0" y="4953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EF5E7"/>
            </a:solidFill>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7905155" y="3081486"/>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txBody>
            <a:bodyPr/>
            <a:lstStyle/>
            <a:p>
              <a:endParaRPr lang="en-US"/>
            </a:p>
          </p:txBody>
        </p:sp>
        <p:sp>
          <p:nvSpPr>
            <p:cNvPr id="9" name="TextBox 9"/>
            <p:cNvSpPr txBox="1"/>
            <p:nvPr/>
          </p:nvSpPr>
          <p:spPr>
            <a:xfrm>
              <a:off x="0" y="-19050"/>
              <a:ext cx="12447588" cy="2365772"/>
            </a:xfrm>
            <a:prstGeom prst="rect">
              <a:avLst/>
            </a:prstGeom>
          </p:spPr>
          <p:txBody>
            <a:bodyPr lIns="0" tIns="0" rIns="0" bIns="0" rtlCol="0" anchor="t"/>
            <a:lstStyle/>
            <a:p>
              <a:pPr algn="l">
                <a:lnSpc>
                  <a:spcPts val="6875"/>
                </a:lnSpc>
              </a:pPr>
              <a:r>
                <a:rPr lang="en-US" sz="5500">
                  <a:solidFill>
                    <a:srgbClr val="38512F"/>
                  </a:solidFill>
                  <a:latin typeface="Lora"/>
                  <a:ea typeface="Lora"/>
                  <a:cs typeface="Lora"/>
                  <a:sym typeface="Lora"/>
                </a:rPr>
                <a:t>Affordable STEM for Everyone</a:t>
              </a:r>
            </a:p>
          </p:txBody>
        </p:sp>
      </p:grpSp>
      <p:grpSp>
        <p:nvGrpSpPr>
          <p:cNvPr id="10" name="Group 10"/>
          <p:cNvGrpSpPr/>
          <p:nvPr/>
        </p:nvGrpSpPr>
        <p:grpSpPr>
          <a:xfrm>
            <a:off x="7905155" y="5290245"/>
            <a:ext cx="9335691" cy="1915120"/>
            <a:chOff x="0" y="0"/>
            <a:chExt cx="12447588" cy="2553493"/>
          </a:xfrm>
        </p:grpSpPr>
        <p:sp>
          <p:nvSpPr>
            <p:cNvPr id="11" name="Freeform 11"/>
            <p:cNvSpPr/>
            <p:nvPr/>
          </p:nvSpPr>
          <p:spPr>
            <a:xfrm>
              <a:off x="0" y="0"/>
              <a:ext cx="12447588" cy="2553493"/>
            </a:xfrm>
            <a:custGeom>
              <a:avLst/>
              <a:gdLst/>
              <a:ahLst/>
              <a:cxnLst/>
              <a:rect l="l" t="t" r="r" b="b"/>
              <a:pathLst>
                <a:path w="12447588" h="2553493">
                  <a:moveTo>
                    <a:pt x="0" y="0"/>
                  </a:moveTo>
                  <a:lnTo>
                    <a:pt x="12447588" y="0"/>
                  </a:lnTo>
                  <a:lnTo>
                    <a:pt x="12447588" y="2553493"/>
                  </a:lnTo>
                  <a:lnTo>
                    <a:pt x="0" y="2553493"/>
                  </a:lnTo>
                  <a:close/>
                </a:path>
              </a:pathLst>
            </a:custGeom>
            <a:solidFill>
              <a:srgbClr val="000000">
                <a:alpha val="0"/>
              </a:srgbClr>
            </a:solidFill>
          </p:spPr>
          <p:txBody>
            <a:bodyPr/>
            <a:lstStyle/>
            <a:p>
              <a:endParaRPr lang="en-US"/>
            </a:p>
          </p:txBody>
        </p:sp>
        <p:sp>
          <p:nvSpPr>
            <p:cNvPr id="12" name="TextBox 12"/>
            <p:cNvSpPr txBox="1"/>
            <p:nvPr/>
          </p:nvSpPr>
          <p:spPr>
            <a:xfrm>
              <a:off x="0" y="-95250"/>
              <a:ext cx="12447588" cy="2648743"/>
            </a:xfrm>
            <a:prstGeom prst="rect">
              <a:avLst/>
            </a:prstGeom>
          </p:spPr>
          <p:txBody>
            <a:bodyPr lIns="0" tIns="0" rIns="0" bIns="0" rtlCol="0" anchor="t"/>
            <a:lstStyle/>
            <a:p>
              <a:pPr algn="l">
                <a:lnSpc>
                  <a:spcPts val="3750"/>
                </a:lnSpc>
              </a:pPr>
              <a:r>
                <a:rPr lang="en-US" sz="2312" dirty="0">
                  <a:solidFill>
                    <a:srgbClr val="3A3630"/>
                  </a:solidFill>
                  <a:latin typeface="Source Sans Pro"/>
                  <a:ea typeface="Source Sans Pro"/>
                  <a:cs typeface="Source Sans Pro"/>
                  <a:sym typeface="Source Sans Pro"/>
                </a:rPr>
                <a:t> Our goal at P2N is to provide affordable STEM education for all. We focus on diversity and inclusion, targeting underprivileged youth. Join us in teaching robotics, sustainability, and AI! Let's inspire the next generation of innovators.</a:t>
              </a:r>
            </a:p>
          </p:txBody>
        </p:sp>
      </p:grpSp>
      <p:pic>
        <p:nvPicPr>
          <p:cNvPr id="14" name="Picture 2" descr="Prepare2Nspire Logo">
            <a:extLst>
              <a:ext uri="{FF2B5EF4-FFF2-40B4-BE49-F238E27FC236}">
                <a16:creationId xmlns:a16="http://schemas.microsoft.com/office/drawing/2014/main" id="{45738DD7-9213-E9DD-41FD-E9A07516F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0" y="8343900"/>
            <a:ext cx="2540000" cy="1765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490</Words>
  <Application>Microsoft Macintosh PowerPoint</Application>
  <PresentationFormat>Custom</PresentationFormat>
  <Paragraphs>54</Paragraphs>
  <Slides>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Source Sans Pro Bold</vt:lpstr>
      <vt:lpstr>Arimo</vt:lpstr>
      <vt:lpstr>Arial</vt:lpstr>
      <vt:lpstr>Consolas</vt:lpstr>
      <vt:lpstr>Lora Bold</vt:lpstr>
      <vt:lpstr>Calibri</vt:lpstr>
      <vt:lpstr>Source Sans Pro</vt:lpstr>
      <vt:lpstr>Lora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P2N-STEM-Workshop-Robotics-and-LEDs.pptx</dc:title>
  <cp:lastModifiedBy>Paith Philemon</cp:lastModifiedBy>
  <cp:revision>2</cp:revision>
  <dcterms:created xsi:type="dcterms:W3CDTF">2006-08-16T00:00:00Z</dcterms:created>
  <dcterms:modified xsi:type="dcterms:W3CDTF">2025-04-07T19:56:19Z</dcterms:modified>
  <dc:identifier>DAGj-s7phOI</dc:identifier>
</cp:coreProperties>
</file>